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73" r:id="rId2"/>
    <p:sldId id="289" r:id="rId3"/>
    <p:sldId id="282" r:id="rId4"/>
    <p:sldId id="297" r:id="rId5"/>
    <p:sldId id="298" r:id="rId6"/>
    <p:sldId id="278" r:id="rId7"/>
    <p:sldId id="295" r:id="rId8"/>
    <p:sldId id="292" r:id="rId9"/>
    <p:sldId id="290" r:id="rId10"/>
    <p:sldId id="293" r:id="rId11"/>
    <p:sldId id="294" r:id="rId12"/>
    <p:sldId id="299" r:id="rId13"/>
    <p:sldId id="301" r:id="rId14"/>
    <p:sldId id="302" r:id="rId15"/>
    <p:sldId id="303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9AA0A6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16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70273-8408-488C-AD40-04C441042AEA}" type="doc">
      <dgm:prSet loTypeId="urn:microsoft.com/office/officeart/2005/8/layout/venn2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BACC1F-6927-4E9B-B7F6-011839419E70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School: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 Nutrition &amp; PA influences, teachers and other support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327DB-5E06-4B9D-9D27-4A15003F79FA}" type="parTrans" cxnId="{3D1AAA97-4909-4165-921C-20D2320FE160}">
      <dgm:prSet/>
      <dgm:spPr/>
      <dgm:t>
        <a:bodyPr/>
        <a:lstStyle/>
        <a:p>
          <a:endParaRPr lang="en-US"/>
        </a:p>
      </dgm:t>
    </dgm:pt>
    <dgm:pt modelId="{2B82542D-14BA-4B33-BD7A-22DF36F54E8D}" type="sibTrans" cxnId="{3D1AAA97-4909-4165-921C-20D2320FE160}">
      <dgm:prSet/>
      <dgm:spPr/>
      <dgm:t>
        <a:bodyPr/>
        <a:lstStyle/>
        <a:p>
          <a:endParaRPr lang="en-US"/>
        </a:p>
      </dgm:t>
    </dgm:pt>
    <dgm:pt modelId="{E96CCE1F-9446-4D98-9E90-8E94CD7B3633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Student Intrapersonal: 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Low F &amp; V intake, high SSB intake, low physical activity, psychological issues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86EB7-41FE-4E17-8C34-1FAD2A07FF85}" type="parTrans" cxnId="{5EEF5B87-5FD7-4274-A4EE-0C26051BE937}">
      <dgm:prSet/>
      <dgm:spPr/>
      <dgm:t>
        <a:bodyPr/>
        <a:lstStyle/>
        <a:p>
          <a:endParaRPr lang="en-US"/>
        </a:p>
      </dgm:t>
    </dgm:pt>
    <dgm:pt modelId="{062C0D87-2C2A-4C61-A3FE-8366F1681327}" type="sibTrans" cxnId="{5EEF5B87-5FD7-4274-A4EE-0C26051BE937}">
      <dgm:prSet/>
      <dgm:spPr/>
      <dgm:t>
        <a:bodyPr/>
        <a:lstStyle/>
        <a:p>
          <a:endParaRPr lang="en-US"/>
        </a:p>
      </dgm:t>
    </dgm:pt>
    <dgm:pt modelId="{ED465CB2-BAFC-4F06-AE2A-2750C589699C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Interpersonal: 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Family &amp; home,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Peers </a:t>
          </a:r>
        </a:p>
      </dgm:t>
    </dgm:pt>
    <dgm:pt modelId="{7ECA7BCC-0230-4717-A476-61750F32FCC2}" type="parTrans" cxnId="{9702EF0A-8D93-4233-9A7B-D6585409DFF7}">
      <dgm:prSet/>
      <dgm:spPr/>
      <dgm:t>
        <a:bodyPr/>
        <a:lstStyle/>
        <a:p>
          <a:endParaRPr lang="en-US"/>
        </a:p>
      </dgm:t>
    </dgm:pt>
    <dgm:pt modelId="{4C257067-2072-4693-ABB5-75D3CD5A7349}" type="sibTrans" cxnId="{9702EF0A-8D93-4233-9A7B-D6585409DFF7}">
      <dgm:prSet/>
      <dgm:spPr/>
      <dgm:t>
        <a:bodyPr/>
        <a:lstStyle/>
        <a:p>
          <a:endParaRPr lang="en-US"/>
        </a:p>
      </dgm:t>
    </dgm:pt>
    <dgm:pt modelId="{2AE27C75-771C-4831-B56D-5166AF47BA39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Community: 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Limited access to healthy foods and PA opportunities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61A22-D6B3-4479-8F14-FF786E248D50}" type="sibTrans" cxnId="{B917C114-98C2-406D-90C7-F429DE381117}">
      <dgm:prSet/>
      <dgm:spPr/>
      <dgm:t>
        <a:bodyPr/>
        <a:lstStyle/>
        <a:p>
          <a:endParaRPr lang="en-US"/>
        </a:p>
      </dgm:t>
    </dgm:pt>
    <dgm:pt modelId="{3864142D-BDB9-4AAC-9F8F-FEFEF60DF557}" type="parTrans" cxnId="{B917C114-98C2-406D-90C7-F429DE381117}">
      <dgm:prSet/>
      <dgm:spPr/>
      <dgm:t>
        <a:bodyPr/>
        <a:lstStyle/>
        <a:p>
          <a:endParaRPr lang="en-US"/>
        </a:p>
      </dgm:t>
    </dgm:pt>
    <dgm:pt modelId="{1497C37E-7236-463D-A0CF-F579CB1C9A29}">
      <dgm:prSet phldrT="[Text]" custT="1"/>
      <dgm:spPr>
        <a:solidFill>
          <a:schemeClr val="bg1">
            <a:lumMod val="9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Public Policy: </a:t>
          </a:r>
          <a:r>
            <a:rPr lang="en-US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Federal,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state, local, tribal policies</a:t>
          </a:r>
        </a:p>
      </dgm:t>
    </dgm:pt>
    <dgm:pt modelId="{93607F21-24F3-4D0F-817E-79A0080B5FD4}" type="sibTrans" cxnId="{E88B69B0-C11E-4920-95A8-73319F0F4800}">
      <dgm:prSet/>
      <dgm:spPr/>
      <dgm:t>
        <a:bodyPr/>
        <a:lstStyle/>
        <a:p>
          <a:endParaRPr lang="en-US"/>
        </a:p>
      </dgm:t>
    </dgm:pt>
    <dgm:pt modelId="{EB7B3B1A-8FA0-488A-B7B0-8D04B3D68693}" type="parTrans" cxnId="{E88B69B0-C11E-4920-95A8-73319F0F4800}">
      <dgm:prSet/>
      <dgm:spPr/>
      <dgm:t>
        <a:bodyPr/>
        <a:lstStyle/>
        <a:p>
          <a:endParaRPr lang="en-US"/>
        </a:p>
      </dgm:t>
    </dgm:pt>
    <dgm:pt modelId="{33C69921-788F-4E04-86CF-695D81A7FDC8}" type="pres">
      <dgm:prSet presAssocID="{34770273-8408-488C-AD40-04C441042AEA}" presName="Name0" presStyleCnt="0">
        <dgm:presLayoutVars>
          <dgm:chMax val="7"/>
          <dgm:resizeHandles val="exact"/>
        </dgm:presLayoutVars>
      </dgm:prSet>
      <dgm:spPr/>
    </dgm:pt>
    <dgm:pt modelId="{A29FB7D3-536D-469C-8AE6-F3E6311C0330}" type="pres">
      <dgm:prSet presAssocID="{34770273-8408-488C-AD40-04C441042AEA}" presName="comp1" presStyleCnt="0"/>
      <dgm:spPr/>
    </dgm:pt>
    <dgm:pt modelId="{C6877849-8F79-4086-BB75-16D69BD2BC9C}" type="pres">
      <dgm:prSet presAssocID="{34770273-8408-488C-AD40-04C441042AEA}" presName="circle1" presStyleLbl="node1" presStyleIdx="0" presStyleCnt="5" custLinFactNeighborX="6814" custLinFactNeighborY="-2255"/>
      <dgm:spPr/>
    </dgm:pt>
    <dgm:pt modelId="{A56FD305-46E6-482A-9BC2-E36842CB19F3}" type="pres">
      <dgm:prSet presAssocID="{34770273-8408-488C-AD40-04C441042AEA}" presName="c1text" presStyleLbl="node1" presStyleIdx="0" presStyleCnt="5">
        <dgm:presLayoutVars>
          <dgm:bulletEnabled val="1"/>
        </dgm:presLayoutVars>
      </dgm:prSet>
      <dgm:spPr/>
    </dgm:pt>
    <dgm:pt modelId="{45F95E68-F321-4657-BC0D-9D687CA0D102}" type="pres">
      <dgm:prSet presAssocID="{34770273-8408-488C-AD40-04C441042AEA}" presName="comp2" presStyleCnt="0"/>
      <dgm:spPr/>
    </dgm:pt>
    <dgm:pt modelId="{7A8EBCA8-04A1-46DF-9BF5-FB48F3094C10}" type="pres">
      <dgm:prSet presAssocID="{34770273-8408-488C-AD40-04C441042AEA}" presName="circle2" presStyleLbl="node1" presStyleIdx="1" presStyleCnt="5"/>
      <dgm:spPr/>
    </dgm:pt>
    <dgm:pt modelId="{4CDEC861-BA48-44F0-AE26-660415CA2433}" type="pres">
      <dgm:prSet presAssocID="{34770273-8408-488C-AD40-04C441042AEA}" presName="c2text" presStyleLbl="node1" presStyleIdx="1" presStyleCnt="5">
        <dgm:presLayoutVars>
          <dgm:bulletEnabled val="1"/>
        </dgm:presLayoutVars>
      </dgm:prSet>
      <dgm:spPr/>
    </dgm:pt>
    <dgm:pt modelId="{D1593F52-FE9F-4DEB-AA09-9AF8848B8254}" type="pres">
      <dgm:prSet presAssocID="{34770273-8408-488C-AD40-04C441042AEA}" presName="comp3" presStyleCnt="0"/>
      <dgm:spPr/>
    </dgm:pt>
    <dgm:pt modelId="{53CB0C55-1C62-4CA0-B298-576CDF221661}" type="pres">
      <dgm:prSet presAssocID="{34770273-8408-488C-AD40-04C441042AEA}" presName="circle3" presStyleLbl="node1" presStyleIdx="2" presStyleCnt="5"/>
      <dgm:spPr/>
    </dgm:pt>
    <dgm:pt modelId="{D9A7245A-4F3F-4FE0-8417-B9C6FB2A64E9}" type="pres">
      <dgm:prSet presAssocID="{34770273-8408-488C-AD40-04C441042AEA}" presName="c3text" presStyleLbl="node1" presStyleIdx="2" presStyleCnt="5">
        <dgm:presLayoutVars>
          <dgm:bulletEnabled val="1"/>
        </dgm:presLayoutVars>
      </dgm:prSet>
      <dgm:spPr/>
    </dgm:pt>
    <dgm:pt modelId="{2FF34D51-35DD-437D-A488-6387A1DE3E7E}" type="pres">
      <dgm:prSet presAssocID="{34770273-8408-488C-AD40-04C441042AEA}" presName="comp4" presStyleCnt="0"/>
      <dgm:spPr/>
    </dgm:pt>
    <dgm:pt modelId="{9BFEDBAE-3CAD-49A6-97E2-EF4842CD2F78}" type="pres">
      <dgm:prSet presAssocID="{34770273-8408-488C-AD40-04C441042AEA}" presName="circle4" presStyleLbl="node1" presStyleIdx="3" presStyleCnt="5"/>
      <dgm:spPr/>
    </dgm:pt>
    <dgm:pt modelId="{F24F2878-6F5F-4731-8A52-B13A53E17AF9}" type="pres">
      <dgm:prSet presAssocID="{34770273-8408-488C-AD40-04C441042AEA}" presName="c4text" presStyleLbl="node1" presStyleIdx="3" presStyleCnt="5">
        <dgm:presLayoutVars>
          <dgm:bulletEnabled val="1"/>
        </dgm:presLayoutVars>
      </dgm:prSet>
      <dgm:spPr/>
    </dgm:pt>
    <dgm:pt modelId="{53ED768A-57DE-4A7E-8AF0-41013BD31E9C}" type="pres">
      <dgm:prSet presAssocID="{34770273-8408-488C-AD40-04C441042AEA}" presName="comp5" presStyleCnt="0"/>
      <dgm:spPr/>
    </dgm:pt>
    <dgm:pt modelId="{5C2F0D0D-620E-4A1D-9CFD-3292D051BC97}" type="pres">
      <dgm:prSet presAssocID="{34770273-8408-488C-AD40-04C441042AEA}" presName="circle5" presStyleLbl="node1" presStyleIdx="4" presStyleCnt="5"/>
      <dgm:spPr/>
    </dgm:pt>
    <dgm:pt modelId="{5A6C9100-874A-48B9-8FB8-6A9DE885202A}" type="pres">
      <dgm:prSet presAssocID="{34770273-8408-488C-AD40-04C441042AEA}" presName="c5text" presStyleLbl="node1" presStyleIdx="4" presStyleCnt="5">
        <dgm:presLayoutVars>
          <dgm:bulletEnabled val="1"/>
        </dgm:presLayoutVars>
      </dgm:prSet>
      <dgm:spPr/>
    </dgm:pt>
  </dgm:ptLst>
  <dgm:cxnLst>
    <dgm:cxn modelId="{9702EF0A-8D93-4233-9A7B-D6585409DFF7}" srcId="{34770273-8408-488C-AD40-04C441042AEA}" destId="{ED465CB2-BAFC-4F06-AE2A-2750C589699C}" srcOrd="3" destOrd="0" parTransId="{7ECA7BCC-0230-4717-A476-61750F32FCC2}" sibTransId="{4C257067-2072-4693-ABB5-75D3CD5A7349}"/>
    <dgm:cxn modelId="{154E4411-4C7D-4E29-83B6-066F4AE3A4D9}" type="presOf" srcId="{1497C37E-7236-463D-A0CF-F579CB1C9A29}" destId="{A56FD305-46E6-482A-9BC2-E36842CB19F3}" srcOrd="1" destOrd="0" presId="urn:microsoft.com/office/officeart/2005/8/layout/venn2"/>
    <dgm:cxn modelId="{D4344511-713E-4A91-BD55-DAEB3DF57EDC}" type="presOf" srcId="{E96CCE1F-9446-4D98-9E90-8E94CD7B3633}" destId="{5A6C9100-874A-48B9-8FB8-6A9DE885202A}" srcOrd="1" destOrd="0" presId="urn:microsoft.com/office/officeart/2005/8/layout/venn2"/>
    <dgm:cxn modelId="{B917C114-98C2-406D-90C7-F429DE381117}" srcId="{34770273-8408-488C-AD40-04C441042AEA}" destId="{2AE27C75-771C-4831-B56D-5166AF47BA39}" srcOrd="1" destOrd="0" parTransId="{3864142D-BDB9-4AAC-9F8F-FEFEF60DF557}" sibTransId="{5C461A22-D6B3-4479-8F14-FF786E248D50}"/>
    <dgm:cxn modelId="{D4B5E535-274F-4022-B8DF-E4BA77083F59}" type="presOf" srcId="{2AE27C75-771C-4831-B56D-5166AF47BA39}" destId="{7A8EBCA8-04A1-46DF-9BF5-FB48F3094C10}" srcOrd="0" destOrd="0" presId="urn:microsoft.com/office/officeart/2005/8/layout/venn2"/>
    <dgm:cxn modelId="{FBA8B04A-27DE-4241-B52E-7FFF811ED890}" type="presOf" srcId="{E96CCE1F-9446-4D98-9E90-8E94CD7B3633}" destId="{5C2F0D0D-620E-4A1D-9CFD-3292D051BC97}" srcOrd="0" destOrd="0" presId="urn:microsoft.com/office/officeart/2005/8/layout/venn2"/>
    <dgm:cxn modelId="{0442E54F-78D5-4A08-B2DF-45F6F34098C7}" type="presOf" srcId="{51BACC1F-6927-4E9B-B7F6-011839419E70}" destId="{D9A7245A-4F3F-4FE0-8417-B9C6FB2A64E9}" srcOrd="1" destOrd="0" presId="urn:microsoft.com/office/officeart/2005/8/layout/venn2"/>
    <dgm:cxn modelId="{EDF4A685-7366-4E1D-8272-3E2A1CC8423D}" type="presOf" srcId="{34770273-8408-488C-AD40-04C441042AEA}" destId="{33C69921-788F-4E04-86CF-695D81A7FDC8}" srcOrd="0" destOrd="0" presId="urn:microsoft.com/office/officeart/2005/8/layout/venn2"/>
    <dgm:cxn modelId="{5EEF5B87-5FD7-4274-A4EE-0C26051BE937}" srcId="{34770273-8408-488C-AD40-04C441042AEA}" destId="{E96CCE1F-9446-4D98-9E90-8E94CD7B3633}" srcOrd="4" destOrd="0" parTransId="{46486EB7-41FE-4E17-8C34-1FAD2A07FF85}" sibTransId="{062C0D87-2C2A-4C61-A3FE-8366F1681327}"/>
    <dgm:cxn modelId="{0C0AE590-71C9-455A-84EB-EA9289CA6B1C}" type="presOf" srcId="{ED465CB2-BAFC-4F06-AE2A-2750C589699C}" destId="{F24F2878-6F5F-4731-8A52-B13A53E17AF9}" srcOrd="1" destOrd="0" presId="urn:microsoft.com/office/officeart/2005/8/layout/venn2"/>
    <dgm:cxn modelId="{3D1AAA97-4909-4165-921C-20D2320FE160}" srcId="{34770273-8408-488C-AD40-04C441042AEA}" destId="{51BACC1F-6927-4E9B-B7F6-011839419E70}" srcOrd="2" destOrd="0" parTransId="{2ED327DB-5E06-4B9D-9D27-4A15003F79FA}" sibTransId="{2B82542D-14BA-4B33-BD7A-22DF36F54E8D}"/>
    <dgm:cxn modelId="{BA298A9A-8653-4E6C-967B-695144308ECB}" type="presOf" srcId="{2AE27C75-771C-4831-B56D-5166AF47BA39}" destId="{4CDEC861-BA48-44F0-AE26-660415CA2433}" srcOrd="1" destOrd="0" presId="urn:microsoft.com/office/officeart/2005/8/layout/venn2"/>
    <dgm:cxn modelId="{E88B69B0-C11E-4920-95A8-73319F0F4800}" srcId="{34770273-8408-488C-AD40-04C441042AEA}" destId="{1497C37E-7236-463D-A0CF-F579CB1C9A29}" srcOrd="0" destOrd="0" parTransId="{EB7B3B1A-8FA0-488A-B7B0-8D04B3D68693}" sibTransId="{93607F21-24F3-4D0F-817E-79A0080B5FD4}"/>
    <dgm:cxn modelId="{F54ADABD-831A-4852-9B5A-17EFE6D5C3A8}" type="presOf" srcId="{51BACC1F-6927-4E9B-B7F6-011839419E70}" destId="{53CB0C55-1C62-4CA0-B298-576CDF221661}" srcOrd="0" destOrd="0" presId="urn:microsoft.com/office/officeart/2005/8/layout/venn2"/>
    <dgm:cxn modelId="{1C4B9AD0-5CA6-42A1-A168-BDD5182712C6}" type="presOf" srcId="{1497C37E-7236-463D-A0CF-F579CB1C9A29}" destId="{C6877849-8F79-4086-BB75-16D69BD2BC9C}" srcOrd="0" destOrd="0" presId="urn:microsoft.com/office/officeart/2005/8/layout/venn2"/>
    <dgm:cxn modelId="{48EF5CFB-77E4-47DC-AA4A-5F540F3AF0F9}" type="presOf" srcId="{ED465CB2-BAFC-4F06-AE2A-2750C589699C}" destId="{9BFEDBAE-3CAD-49A6-97E2-EF4842CD2F78}" srcOrd="0" destOrd="0" presId="urn:microsoft.com/office/officeart/2005/8/layout/venn2"/>
    <dgm:cxn modelId="{4CED74F5-03D7-4DE5-A856-60F74F00EBFE}" type="presParOf" srcId="{33C69921-788F-4E04-86CF-695D81A7FDC8}" destId="{A29FB7D3-536D-469C-8AE6-F3E6311C0330}" srcOrd="0" destOrd="0" presId="urn:microsoft.com/office/officeart/2005/8/layout/venn2"/>
    <dgm:cxn modelId="{AE0AB601-4923-4C55-A6B2-83E6C3C9F46C}" type="presParOf" srcId="{A29FB7D3-536D-469C-8AE6-F3E6311C0330}" destId="{C6877849-8F79-4086-BB75-16D69BD2BC9C}" srcOrd="0" destOrd="0" presId="urn:microsoft.com/office/officeart/2005/8/layout/venn2"/>
    <dgm:cxn modelId="{F781EA0D-0858-4F3D-9822-C5C1BC463A41}" type="presParOf" srcId="{A29FB7D3-536D-469C-8AE6-F3E6311C0330}" destId="{A56FD305-46E6-482A-9BC2-E36842CB19F3}" srcOrd="1" destOrd="0" presId="urn:microsoft.com/office/officeart/2005/8/layout/venn2"/>
    <dgm:cxn modelId="{D45C5F57-0053-47DC-A3CB-43D0BFDBA6FE}" type="presParOf" srcId="{33C69921-788F-4E04-86CF-695D81A7FDC8}" destId="{45F95E68-F321-4657-BC0D-9D687CA0D102}" srcOrd="1" destOrd="0" presId="urn:microsoft.com/office/officeart/2005/8/layout/venn2"/>
    <dgm:cxn modelId="{6DD80F3B-F81E-4123-B381-B305A3432A09}" type="presParOf" srcId="{45F95E68-F321-4657-BC0D-9D687CA0D102}" destId="{7A8EBCA8-04A1-46DF-9BF5-FB48F3094C10}" srcOrd="0" destOrd="0" presId="urn:microsoft.com/office/officeart/2005/8/layout/venn2"/>
    <dgm:cxn modelId="{3FC5EDB1-8D64-41BD-BC56-D5D2F866CBB0}" type="presParOf" srcId="{45F95E68-F321-4657-BC0D-9D687CA0D102}" destId="{4CDEC861-BA48-44F0-AE26-660415CA2433}" srcOrd="1" destOrd="0" presId="urn:microsoft.com/office/officeart/2005/8/layout/venn2"/>
    <dgm:cxn modelId="{B6EF35CD-327C-4620-8C29-A80A3C579F24}" type="presParOf" srcId="{33C69921-788F-4E04-86CF-695D81A7FDC8}" destId="{D1593F52-FE9F-4DEB-AA09-9AF8848B8254}" srcOrd="2" destOrd="0" presId="urn:microsoft.com/office/officeart/2005/8/layout/venn2"/>
    <dgm:cxn modelId="{C3682A85-8955-4865-A426-DC2072E7ADCC}" type="presParOf" srcId="{D1593F52-FE9F-4DEB-AA09-9AF8848B8254}" destId="{53CB0C55-1C62-4CA0-B298-576CDF221661}" srcOrd="0" destOrd="0" presId="urn:microsoft.com/office/officeart/2005/8/layout/venn2"/>
    <dgm:cxn modelId="{8712DAC9-4F4F-4C6C-8162-C35CAFD5B79F}" type="presParOf" srcId="{D1593F52-FE9F-4DEB-AA09-9AF8848B8254}" destId="{D9A7245A-4F3F-4FE0-8417-B9C6FB2A64E9}" srcOrd="1" destOrd="0" presId="urn:microsoft.com/office/officeart/2005/8/layout/venn2"/>
    <dgm:cxn modelId="{38B6D7CA-138D-4254-A19A-F41401769FAE}" type="presParOf" srcId="{33C69921-788F-4E04-86CF-695D81A7FDC8}" destId="{2FF34D51-35DD-437D-A488-6387A1DE3E7E}" srcOrd="3" destOrd="0" presId="urn:microsoft.com/office/officeart/2005/8/layout/venn2"/>
    <dgm:cxn modelId="{26EC7FCF-EDD4-4DBC-8CD9-3A5FB93B57AC}" type="presParOf" srcId="{2FF34D51-35DD-437D-A488-6387A1DE3E7E}" destId="{9BFEDBAE-3CAD-49A6-97E2-EF4842CD2F78}" srcOrd="0" destOrd="0" presId="urn:microsoft.com/office/officeart/2005/8/layout/venn2"/>
    <dgm:cxn modelId="{49964784-2802-4B87-BFD7-2ADAB2F59139}" type="presParOf" srcId="{2FF34D51-35DD-437D-A488-6387A1DE3E7E}" destId="{F24F2878-6F5F-4731-8A52-B13A53E17AF9}" srcOrd="1" destOrd="0" presId="urn:microsoft.com/office/officeart/2005/8/layout/venn2"/>
    <dgm:cxn modelId="{9C2EC3F8-FD0A-4545-B4A5-C15C9A20822F}" type="presParOf" srcId="{33C69921-788F-4E04-86CF-695D81A7FDC8}" destId="{53ED768A-57DE-4A7E-8AF0-41013BD31E9C}" srcOrd="4" destOrd="0" presId="urn:microsoft.com/office/officeart/2005/8/layout/venn2"/>
    <dgm:cxn modelId="{6415F366-8898-4239-9407-7FCA139A3208}" type="presParOf" srcId="{53ED768A-57DE-4A7E-8AF0-41013BD31E9C}" destId="{5C2F0D0D-620E-4A1D-9CFD-3292D051BC97}" srcOrd="0" destOrd="0" presId="urn:microsoft.com/office/officeart/2005/8/layout/venn2"/>
    <dgm:cxn modelId="{70E1238B-9299-4B89-9DD6-BA3C6D2B4771}" type="presParOf" srcId="{53ED768A-57DE-4A7E-8AF0-41013BD31E9C}" destId="{5A6C9100-874A-48B9-8FB8-6A9DE885202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6A4C4-2361-284E-8770-5F5D82334506}" type="doc">
      <dgm:prSet loTypeId="urn:microsoft.com/office/officeart/2005/8/layout/vProcess5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5F64909-5362-FC44-91BC-F764DA8AAC54}">
      <dgm:prSet phldrT="[Text]"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Aim 1: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 O</a:t>
          </a:r>
          <a:r>
            <a: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btained copies of LWPs (n = 5); </a:t>
          </a:r>
          <a:r>
            <a:rPr lang="en-US" sz="2200" dirty="0">
              <a:solidFill>
                <a:schemeClr val="tx1"/>
              </a:solidFill>
            </a:rPr>
            <a:t>Policy scoring/coding c</a:t>
          </a:r>
          <a:r>
            <a: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ompleted by PI and graduate RA; Scores compared; discrepancies discussed until consensus reached</a:t>
          </a:r>
          <a:endParaRPr lang="en-US" sz="2200" dirty="0">
            <a:solidFill>
              <a:schemeClr val="tx1"/>
            </a:solidFill>
          </a:endParaRPr>
        </a:p>
      </dgm:t>
    </dgm:pt>
    <dgm:pt modelId="{7CDFC357-7F7F-5F48-A43E-D400758690F2}" type="parTrans" cxnId="{3A76A8C3-1C5C-7E47-98CE-2E00CBF01768}">
      <dgm:prSet/>
      <dgm:spPr/>
      <dgm:t>
        <a:bodyPr/>
        <a:lstStyle/>
        <a:p>
          <a:endParaRPr lang="en-US"/>
        </a:p>
      </dgm:t>
    </dgm:pt>
    <dgm:pt modelId="{E0359125-2438-F443-9648-7B8A461715C7}" type="sibTrans" cxnId="{3A76A8C3-1C5C-7E47-98CE-2E00CBF01768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B674D3-0312-D846-97A4-469DA2F87E31}">
      <dgm:prSet phldrT="[Text]" custT="1"/>
      <dgm:spPr/>
      <dgm:t>
        <a:bodyPr/>
        <a:lstStyle/>
        <a:p>
          <a:pPr>
            <a:buClr>
              <a:schemeClr val="tx1"/>
            </a:buClr>
            <a:buFont typeface="+mj-lt"/>
            <a:buAutoNum type="arabicParenR"/>
          </a:pPr>
          <a:r>
            <a:rPr lang="en-US" sz="22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Aim 2: </a:t>
          </a:r>
          <a:r>
            <a:rPr lang="en-US" sz="2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School p</a:t>
          </a:r>
          <a:r>
            <a: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rincipals (n=5) completed a 61-item Elementary/ Middle School Wellness Practices Survey  </a:t>
          </a:r>
          <a:endParaRPr lang="en-US" sz="2200" dirty="0"/>
        </a:p>
      </dgm:t>
    </dgm:pt>
    <dgm:pt modelId="{49C98B32-6D22-0144-93F9-213A78329E8B}" type="parTrans" cxnId="{36C4CC43-E80A-AF40-8AF1-97B2989290DC}">
      <dgm:prSet/>
      <dgm:spPr/>
      <dgm:t>
        <a:bodyPr/>
        <a:lstStyle/>
        <a:p>
          <a:endParaRPr lang="en-US"/>
        </a:p>
      </dgm:t>
    </dgm:pt>
    <dgm:pt modelId="{892A094C-0D9C-624F-BF64-3D86BE305D2E}" type="sibTrans" cxnId="{36C4CC43-E80A-AF40-8AF1-97B2989290DC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16C3F2A-0E66-3445-8A70-E33307712FAD}">
      <dgm:prSet phldrT="[Text]" custT="1"/>
      <dgm:spPr/>
      <dgm:t>
        <a:bodyPr/>
        <a:lstStyle/>
        <a:p>
          <a:pPr>
            <a:buClr>
              <a:schemeClr val="tx1"/>
            </a:buClr>
            <a:buFont typeface="+mj-lt"/>
            <a:buAutoNum type="arabicParenR"/>
          </a:pPr>
          <a:r>
            <a:rPr lang="en-US" sz="2200" b="1" dirty="0">
              <a:solidFill>
                <a:schemeClr val="tx1"/>
              </a:solidFill>
            </a:rPr>
            <a:t>Aim 3: </a:t>
          </a:r>
          <a:r>
            <a:rPr lang="en-US" sz="2200" b="0" dirty="0">
              <a:solidFill>
                <a:schemeClr val="tx1"/>
              </a:solidFill>
            </a:rPr>
            <a:t>On-site and one zoom s</a:t>
          </a:r>
          <a:r>
            <a:rPr lang="en-US" sz="2200" dirty="0">
              <a:solidFill>
                <a:schemeClr val="tx1"/>
              </a:solidFill>
            </a:rPr>
            <a:t>emi-structured interviews were audio-recorded with principals, food service managers, PE teachers &amp; school wellness coordinators (n=20) </a:t>
          </a:r>
          <a:endParaRPr lang="en-US" sz="2200" dirty="0"/>
        </a:p>
      </dgm:t>
    </dgm:pt>
    <dgm:pt modelId="{1A873CD4-255F-1B44-A4A0-54D547278A9C}" type="parTrans" cxnId="{60C517E6-E2D4-7441-96F2-FDCFB5B8FA8E}">
      <dgm:prSet/>
      <dgm:spPr/>
      <dgm:t>
        <a:bodyPr/>
        <a:lstStyle/>
        <a:p>
          <a:endParaRPr lang="en-US"/>
        </a:p>
      </dgm:t>
    </dgm:pt>
    <dgm:pt modelId="{F5CF7734-74DD-6745-BC8C-C4E9E886E53C}" type="sibTrans" cxnId="{60C517E6-E2D4-7441-96F2-FDCFB5B8FA8E}">
      <dgm:prSet/>
      <dgm:spPr/>
      <dgm:t>
        <a:bodyPr/>
        <a:lstStyle/>
        <a:p>
          <a:endParaRPr lang="en-US"/>
        </a:p>
      </dgm:t>
    </dgm:pt>
    <dgm:pt modelId="{C06620B5-C0E3-1B4F-82E1-F91DBAF4A00F}" type="pres">
      <dgm:prSet presAssocID="{F646A4C4-2361-284E-8770-5F5D82334506}" presName="outerComposite" presStyleCnt="0">
        <dgm:presLayoutVars>
          <dgm:chMax val="5"/>
          <dgm:dir/>
          <dgm:resizeHandles val="exact"/>
        </dgm:presLayoutVars>
      </dgm:prSet>
      <dgm:spPr/>
    </dgm:pt>
    <dgm:pt modelId="{48E40D10-21EE-B54C-9B19-CCFB8E41351C}" type="pres">
      <dgm:prSet presAssocID="{F646A4C4-2361-284E-8770-5F5D82334506}" presName="dummyMaxCanvas" presStyleCnt="0">
        <dgm:presLayoutVars/>
      </dgm:prSet>
      <dgm:spPr/>
    </dgm:pt>
    <dgm:pt modelId="{BA60E4C9-698F-E644-B88D-01ADB9FC3179}" type="pres">
      <dgm:prSet presAssocID="{F646A4C4-2361-284E-8770-5F5D82334506}" presName="ThreeNodes_1" presStyleLbl="node1" presStyleIdx="0" presStyleCnt="3" custLinFactNeighborY="721">
        <dgm:presLayoutVars>
          <dgm:bulletEnabled val="1"/>
        </dgm:presLayoutVars>
      </dgm:prSet>
      <dgm:spPr/>
    </dgm:pt>
    <dgm:pt modelId="{D8AF3247-D536-264F-8B4D-D683B8B84427}" type="pres">
      <dgm:prSet presAssocID="{F646A4C4-2361-284E-8770-5F5D82334506}" presName="ThreeNodes_2" presStyleLbl="node1" presStyleIdx="1" presStyleCnt="3">
        <dgm:presLayoutVars>
          <dgm:bulletEnabled val="1"/>
        </dgm:presLayoutVars>
      </dgm:prSet>
      <dgm:spPr/>
    </dgm:pt>
    <dgm:pt modelId="{C4CEA8E7-F328-DD49-8080-6EB96A441F84}" type="pres">
      <dgm:prSet presAssocID="{F646A4C4-2361-284E-8770-5F5D82334506}" presName="ThreeNodes_3" presStyleLbl="node1" presStyleIdx="2" presStyleCnt="3">
        <dgm:presLayoutVars>
          <dgm:bulletEnabled val="1"/>
        </dgm:presLayoutVars>
      </dgm:prSet>
      <dgm:spPr/>
    </dgm:pt>
    <dgm:pt modelId="{01065B22-25CE-FC4B-8A35-CF34E31900AE}" type="pres">
      <dgm:prSet presAssocID="{F646A4C4-2361-284E-8770-5F5D82334506}" presName="ThreeConn_1-2" presStyleLbl="fgAccFollowNode1" presStyleIdx="0" presStyleCnt="2">
        <dgm:presLayoutVars>
          <dgm:bulletEnabled val="1"/>
        </dgm:presLayoutVars>
      </dgm:prSet>
      <dgm:spPr/>
    </dgm:pt>
    <dgm:pt modelId="{775D1809-D4C9-2443-978A-4C4EAC4EFF19}" type="pres">
      <dgm:prSet presAssocID="{F646A4C4-2361-284E-8770-5F5D82334506}" presName="ThreeConn_2-3" presStyleLbl="fgAccFollowNode1" presStyleIdx="1" presStyleCnt="2">
        <dgm:presLayoutVars>
          <dgm:bulletEnabled val="1"/>
        </dgm:presLayoutVars>
      </dgm:prSet>
      <dgm:spPr/>
    </dgm:pt>
    <dgm:pt modelId="{770921E6-432B-CB4A-9290-6E14DF8C3048}" type="pres">
      <dgm:prSet presAssocID="{F646A4C4-2361-284E-8770-5F5D82334506}" presName="ThreeNodes_1_text" presStyleLbl="node1" presStyleIdx="2" presStyleCnt="3">
        <dgm:presLayoutVars>
          <dgm:bulletEnabled val="1"/>
        </dgm:presLayoutVars>
      </dgm:prSet>
      <dgm:spPr/>
    </dgm:pt>
    <dgm:pt modelId="{D67AD029-2AAF-5F4C-A822-09B3DB058F82}" type="pres">
      <dgm:prSet presAssocID="{F646A4C4-2361-284E-8770-5F5D82334506}" presName="ThreeNodes_2_text" presStyleLbl="node1" presStyleIdx="2" presStyleCnt="3">
        <dgm:presLayoutVars>
          <dgm:bulletEnabled val="1"/>
        </dgm:presLayoutVars>
      </dgm:prSet>
      <dgm:spPr/>
    </dgm:pt>
    <dgm:pt modelId="{696D419B-911A-1D43-BDEB-E85268B4D0DB}" type="pres">
      <dgm:prSet presAssocID="{F646A4C4-2361-284E-8770-5F5D823345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5DBBF3D-E6F8-2D47-B5E7-9E26684BB30B}" type="presOf" srcId="{15F64909-5362-FC44-91BC-F764DA8AAC54}" destId="{770921E6-432B-CB4A-9290-6E14DF8C3048}" srcOrd="1" destOrd="0" presId="urn:microsoft.com/office/officeart/2005/8/layout/vProcess5"/>
    <dgm:cxn modelId="{1570A940-E805-1C44-B680-9631EA82A6D9}" type="presOf" srcId="{BCB674D3-0312-D846-97A4-469DA2F87E31}" destId="{D8AF3247-D536-264F-8B4D-D683B8B84427}" srcOrd="0" destOrd="0" presId="urn:microsoft.com/office/officeart/2005/8/layout/vProcess5"/>
    <dgm:cxn modelId="{36C4CC43-E80A-AF40-8AF1-97B2989290DC}" srcId="{F646A4C4-2361-284E-8770-5F5D82334506}" destId="{BCB674D3-0312-D846-97A4-469DA2F87E31}" srcOrd="1" destOrd="0" parTransId="{49C98B32-6D22-0144-93F9-213A78329E8B}" sibTransId="{892A094C-0D9C-624F-BF64-3D86BE305D2E}"/>
    <dgm:cxn modelId="{14FF2165-9DBA-7F48-AD3F-A0A233D293E8}" type="presOf" srcId="{BCB674D3-0312-D846-97A4-469DA2F87E31}" destId="{D67AD029-2AAF-5F4C-A822-09B3DB058F82}" srcOrd="1" destOrd="0" presId="urn:microsoft.com/office/officeart/2005/8/layout/vProcess5"/>
    <dgm:cxn modelId="{D961746E-5A80-F647-BDA3-9CFCCFBEFACA}" type="presOf" srcId="{E0359125-2438-F443-9648-7B8A461715C7}" destId="{01065B22-25CE-FC4B-8A35-CF34E31900AE}" srcOrd="0" destOrd="0" presId="urn:microsoft.com/office/officeart/2005/8/layout/vProcess5"/>
    <dgm:cxn modelId="{45130187-806E-F449-99AB-6AFC9EF40A35}" type="presOf" srcId="{716C3F2A-0E66-3445-8A70-E33307712FAD}" destId="{C4CEA8E7-F328-DD49-8080-6EB96A441F84}" srcOrd="0" destOrd="0" presId="urn:microsoft.com/office/officeart/2005/8/layout/vProcess5"/>
    <dgm:cxn modelId="{1C2D67A2-0C4D-9A46-A0B0-D0542EB49BF6}" type="presOf" srcId="{15F64909-5362-FC44-91BC-F764DA8AAC54}" destId="{BA60E4C9-698F-E644-B88D-01ADB9FC3179}" srcOrd="0" destOrd="0" presId="urn:microsoft.com/office/officeart/2005/8/layout/vProcess5"/>
    <dgm:cxn modelId="{8F5914AD-EA67-3943-8EE0-7D12BB426D3C}" type="presOf" srcId="{892A094C-0D9C-624F-BF64-3D86BE305D2E}" destId="{775D1809-D4C9-2443-978A-4C4EAC4EFF19}" srcOrd="0" destOrd="0" presId="urn:microsoft.com/office/officeart/2005/8/layout/vProcess5"/>
    <dgm:cxn modelId="{55FC5EB8-A1B7-1949-ABE3-F82C2485351A}" type="presOf" srcId="{F646A4C4-2361-284E-8770-5F5D82334506}" destId="{C06620B5-C0E3-1B4F-82E1-F91DBAF4A00F}" srcOrd="0" destOrd="0" presId="urn:microsoft.com/office/officeart/2005/8/layout/vProcess5"/>
    <dgm:cxn modelId="{1EC64ABD-103D-2441-BC21-768BD9BD3BE2}" type="presOf" srcId="{716C3F2A-0E66-3445-8A70-E33307712FAD}" destId="{696D419B-911A-1D43-BDEB-E85268B4D0DB}" srcOrd="1" destOrd="0" presId="urn:microsoft.com/office/officeart/2005/8/layout/vProcess5"/>
    <dgm:cxn modelId="{3A76A8C3-1C5C-7E47-98CE-2E00CBF01768}" srcId="{F646A4C4-2361-284E-8770-5F5D82334506}" destId="{15F64909-5362-FC44-91BC-F764DA8AAC54}" srcOrd="0" destOrd="0" parTransId="{7CDFC357-7F7F-5F48-A43E-D400758690F2}" sibTransId="{E0359125-2438-F443-9648-7B8A461715C7}"/>
    <dgm:cxn modelId="{60C517E6-E2D4-7441-96F2-FDCFB5B8FA8E}" srcId="{F646A4C4-2361-284E-8770-5F5D82334506}" destId="{716C3F2A-0E66-3445-8A70-E33307712FAD}" srcOrd="2" destOrd="0" parTransId="{1A873CD4-255F-1B44-A4A0-54D547278A9C}" sibTransId="{F5CF7734-74DD-6745-BC8C-C4E9E886E53C}"/>
    <dgm:cxn modelId="{D08A8566-E6FF-1E42-BE58-8B8B19BCCCDA}" type="presParOf" srcId="{C06620B5-C0E3-1B4F-82E1-F91DBAF4A00F}" destId="{48E40D10-21EE-B54C-9B19-CCFB8E41351C}" srcOrd="0" destOrd="0" presId="urn:microsoft.com/office/officeart/2005/8/layout/vProcess5"/>
    <dgm:cxn modelId="{D4304AEA-9C82-C743-871C-73503DF0F030}" type="presParOf" srcId="{C06620B5-C0E3-1B4F-82E1-F91DBAF4A00F}" destId="{BA60E4C9-698F-E644-B88D-01ADB9FC3179}" srcOrd="1" destOrd="0" presId="urn:microsoft.com/office/officeart/2005/8/layout/vProcess5"/>
    <dgm:cxn modelId="{FFAED0DF-2653-014E-8414-C550D662C9C4}" type="presParOf" srcId="{C06620B5-C0E3-1B4F-82E1-F91DBAF4A00F}" destId="{D8AF3247-D536-264F-8B4D-D683B8B84427}" srcOrd="2" destOrd="0" presId="urn:microsoft.com/office/officeart/2005/8/layout/vProcess5"/>
    <dgm:cxn modelId="{087ED0BE-7792-5643-BBCB-C3334A6DCD74}" type="presParOf" srcId="{C06620B5-C0E3-1B4F-82E1-F91DBAF4A00F}" destId="{C4CEA8E7-F328-DD49-8080-6EB96A441F84}" srcOrd="3" destOrd="0" presId="urn:microsoft.com/office/officeart/2005/8/layout/vProcess5"/>
    <dgm:cxn modelId="{448F0899-568A-4A48-8946-BA09AD64D058}" type="presParOf" srcId="{C06620B5-C0E3-1B4F-82E1-F91DBAF4A00F}" destId="{01065B22-25CE-FC4B-8A35-CF34E31900AE}" srcOrd="4" destOrd="0" presId="urn:microsoft.com/office/officeart/2005/8/layout/vProcess5"/>
    <dgm:cxn modelId="{AA7C985F-D1D5-BB49-9F81-F3717EB00436}" type="presParOf" srcId="{C06620B5-C0E3-1B4F-82E1-F91DBAF4A00F}" destId="{775D1809-D4C9-2443-978A-4C4EAC4EFF19}" srcOrd="5" destOrd="0" presId="urn:microsoft.com/office/officeart/2005/8/layout/vProcess5"/>
    <dgm:cxn modelId="{3583D2CA-CF18-BC4E-B99D-2801A8F854C9}" type="presParOf" srcId="{C06620B5-C0E3-1B4F-82E1-F91DBAF4A00F}" destId="{770921E6-432B-CB4A-9290-6E14DF8C3048}" srcOrd="6" destOrd="0" presId="urn:microsoft.com/office/officeart/2005/8/layout/vProcess5"/>
    <dgm:cxn modelId="{484AF677-E63B-4141-B0DF-A3B00CE536E3}" type="presParOf" srcId="{C06620B5-C0E3-1B4F-82E1-F91DBAF4A00F}" destId="{D67AD029-2AAF-5F4C-A822-09B3DB058F82}" srcOrd="7" destOrd="0" presId="urn:microsoft.com/office/officeart/2005/8/layout/vProcess5"/>
    <dgm:cxn modelId="{EA04C5B9-7E50-E547-814D-3E1D05DC9F0E}" type="presParOf" srcId="{C06620B5-C0E3-1B4F-82E1-F91DBAF4A00F}" destId="{696D419B-911A-1D43-BDEB-E85268B4D0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77849-8F79-4086-BB75-16D69BD2BC9C}">
      <dsp:nvSpPr>
        <dsp:cNvPr id="0" name=""/>
        <dsp:cNvSpPr/>
      </dsp:nvSpPr>
      <dsp:spPr>
        <a:xfrm>
          <a:off x="316442" y="0"/>
          <a:ext cx="4775765" cy="4775765"/>
        </a:xfrm>
        <a:prstGeom prst="ellipse">
          <a:avLst/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Policy: 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Federal,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state, local, tribal policies</a:t>
          </a:r>
        </a:p>
      </dsp:txBody>
      <dsp:txXfrm>
        <a:off x="1808869" y="238788"/>
        <a:ext cx="1790911" cy="477576"/>
      </dsp:txXfrm>
    </dsp:sp>
    <dsp:sp modelId="{7A8EBCA8-04A1-46DF-9BF5-FB48F3094C10}">
      <dsp:nvSpPr>
        <dsp:cNvPr id="0" name=""/>
        <dsp:cNvSpPr/>
      </dsp:nvSpPr>
      <dsp:spPr>
        <a:xfrm>
          <a:off x="516403" y="716364"/>
          <a:ext cx="4059400" cy="4059400"/>
        </a:xfrm>
        <a:prstGeom prst="ellipse">
          <a:avLst/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Community: 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Limited access to healthy foods and PA opportunities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795" y="949780"/>
        <a:ext cx="1750616" cy="466831"/>
      </dsp:txXfrm>
    </dsp:sp>
    <dsp:sp modelId="{53CB0C55-1C62-4CA0-B298-576CDF221661}">
      <dsp:nvSpPr>
        <dsp:cNvPr id="0" name=""/>
        <dsp:cNvSpPr/>
      </dsp:nvSpPr>
      <dsp:spPr>
        <a:xfrm>
          <a:off x="874586" y="1432729"/>
          <a:ext cx="3343035" cy="3343035"/>
        </a:xfrm>
        <a:prstGeom prst="ellipse">
          <a:avLst/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School: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Nutrition &amp; PA influences, teachers and other support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1093" y="1663398"/>
        <a:ext cx="1730020" cy="461338"/>
      </dsp:txXfrm>
    </dsp:sp>
    <dsp:sp modelId="{9BFEDBAE-3CAD-49A6-97E2-EF4842CD2F78}">
      <dsp:nvSpPr>
        <dsp:cNvPr id="0" name=""/>
        <dsp:cNvSpPr/>
      </dsp:nvSpPr>
      <dsp:spPr>
        <a:xfrm>
          <a:off x="1232768" y="2149094"/>
          <a:ext cx="2626670" cy="2626670"/>
        </a:xfrm>
        <a:prstGeom prst="ellipse">
          <a:avLst/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Interpersonal: 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Family &amp; home,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Peers </a:t>
          </a:r>
        </a:p>
      </dsp:txBody>
      <dsp:txXfrm>
        <a:off x="1836902" y="2385494"/>
        <a:ext cx="1418402" cy="472800"/>
      </dsp:txXfrm>
    </dsp:sp>
    <dsp:sp modelId="{5C2F0D0D-620E-4A1D-9CFD-3292D051BC97}">
      <dsp:nvSpPr>
        <dsp:cNvPr id="0" name=""/>
        <dsp:cNvSpPr/>
      </dsp:nvSpPr>
      <dsp:spPr>
        <a:xfrm>
          <a:off x="1590950" y="2865458"/>
          <a:ext cx="1910306" cy="1910306"/>
        </a:xfrm>
        <a:prstGeom prst="ellipse">
          <a:avLst/>
        </a:prstGeom>
        <a:solidFill>
          <a:schemeClr val="bg1">
            <a:lumMod val="95000"/>
          </a:schemeClr>
        </a:soli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Student Intrapersonal: </a:t>
          </a:r>
          <a:r>
            <a:rPr lang="en-US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 F &amp; V intake, high SSB intake, low physical activity, psychological issues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708" y="3343035"/>
        <a:ext cx="1350790" cy="955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0E4C9-698F-E644-B88D-01ADB9FC3179}">
      <dsp:nvSpPr>
        <dsp:cNvPr id="0" name=""/>
        <dsp:cNvSpPr/>
      </dsp:nvSpPr>
      <dsp:spPr>
        <a:xfrm>
          <a:off x="0" y="10515"/>
          <a:ext cx="6655676" cy="1458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Aim 1: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 O</a:t>
          </a:r>
          <a:r>
            <a:rPr lang="en-US" sz="2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btained copies of LWPs (n = 5); </a:t>
          </a:r>
          <a:r>
            <a:rPr lang="en-US" sz="2200" kern="1200" dirty="0">
              <a:solidFill>
                <a:schemeClr val="tx1"/>
              </a:solidFill>
            </a:rPr>
            <a:t>Policy scoring/coding c</a:t>
          </a:r>
          <a:r>
            <a:rPr lang="en-US" sz="2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ompleted by PI and graduate RA; Scores compared; discrepancies discussed until consensus reached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718" y="53233"/>
        <a:ext cx="5081835" cy="1373070"/>
      </dsp:txXfrm>
    </dsp:sp>
    <dsp:sp modelId="{D8AF3247-D536-264F-8B4D-D683B8B84427}">
      <dsp:nvSpPr>
        <dsp:cNvPr id="0" name=""/>
        <dsp:cNvSpPr/>
      </dsp:nvSpPr>
      <dsp:spPr>
        <a:xfrm>
          <a:off x="587265" y="1701590"/>
          <a:ext cx="6655676" cy="1458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Font typeface="+mj-lt"/>
            <a:buNone/>
          </a:pPr>
          <a:r>
            <a:rPr lang="en-US" sz="2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Aim 2: </a:t>
          </a:r>
          <a:r>
            <a:rPr lang="en-US" sz="2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School p</a:t>
          </a:r>
          <a:r>
            <a:rPr lang="en-US" sz="2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rincipals (n=5) completed a 61-item Elementary/ Middle School Wellness Practices Survey  </a:t>
          </a:r>
          <a:endParaRPr lang="en-US" sz="2200" kern="1200" dirty="0"/>
        </a:p>
      </dsp:txBody>
      <dsp:txXfrm>
        <a:off x="629983" y="1744308"/>
        <a:ext cx="5034946" cy="1373070"/>
      </dsp:txXfrm>
    </dsp:sp>
    <dsp:sp modelId="{C4CEA8E7-F328-DD49-8080-6EB96A441F84}">
      <dsp:nvSpPr>
        <dsp:cNvPr id="0" name=""/>
        <dsp:cNvSpPr/>
      </dsp:nvSpPr>
      <dsp:spPr>
        <a:xfrm>
          <a:off x="1174531" y="3403180"/>
          <a:ext cx="6655676" cy="1458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Font typeface="+mj-lt"/>
            <a:buNone/>
          </a:pPr>
          <a:r>
            <a:rPr lang="en-US" sz="2200" b="1" kern="1200" dirty="0">
              <a:solidFill>
                <a:schemeClr val="tx1"/>
              </a:solidFill>
            </a:rPr>
            <a:t>Aim 3: </a:t>
          </a:r>
          <a:r>
            <a:rPr lang="en-US" sz="2200" b="0" kern="1200" dirty="0">
              <a:solidFill>
                <a:schemeClr val="tx1"/>
              </a:solidFill>
            </a:rPr>
            <a:t>On-site and one zoom s</a:t>
          </a:r>
          <a:r>
            <a:rPr lang="en-US" sz="2200" kern="1200" dirty="0">
              <a:solidFill>
                <a:schemeClr val="tx1"/>
              </a:solidFill>
            </a:rPr>
            <a:t>emi-structured interviews were audio-recorded with principals, food service managers, PE teachers &amp; school wellness coordinators (n=20) </a:t>
          </a:r>
          <a:endParaRPr lang="en-US" sz="2200" kern="1200" dirty="0"/>
        </a:p>
      </dsp:txBody>
      <dsp:txXfrm>
        <a:off x="1217249" y="3445898"/>
        <a:ext cx="5034946" cy="1373070"/>
      </dsp:txXfrm>
    </dsp:sp>
    <dsp:sp modelId="{01065B22-25CE-FC4B-8A35-CF34E31900AE}">
      <dsp:nvSpPr>
        <dsp:cNvPr id="0" name=""/>
        <dsp:cNvSpPr/>
      </dsp:nvSpPr>
      <dsp:spPr>
        <a:xfrm>
          <a:off x="5707647" y="1106033"/>
          <a:ext cx="948028" cy="94802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5920953" y="1106033"/>
        <a:ext cx="521416" cy="713391"/>
      </dsp:txXfrm>
    </dsp:sp>
    <dsp:sp modelId="{775D1809-D4C9-2443-978A-4C4EAC4EFF19}">
      <dsp:nvSpPr>
        <dsp:cNvPr id="0" name=""/>
        <dsp:cNvSpPr/>
      </dsp:nvSpPr>
      <dsp:spPr>
        <a:xfrm>
          <a:off x="6294913" y="2797900"/>
          <a:ext cx="948028" cy="94802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08219" y="2797900"/>
        <a:ext cx="521416" cy="71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33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24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07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0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31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74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248ab169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248ab169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248ab16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248ab16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41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38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40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248ab16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248ab16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3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34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56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03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c21307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c2130773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4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8125"/>
            <a:ext cx="11353801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38199" y="5613400"/>
            <a:ext cx="11353801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9502" y="6054090"/>
            <a:ext cx="7452995" cy="363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800"/>
              <a:buChar char="•"/>
              <a:defRPr>
                <a:solidFill>
                  <a:srgbClr val="00346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8125"/>
            <a:ext cx="11353801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72757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197600" y="6464300"/>
            <a:ext cx="59944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1353801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8125"/>
            <a:ext cx="11353801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26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800"/>
              <a:buChar char="•"/>
              <a:defRPr>
                <a:solidFill>
                  <a:srgbClr val="00346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26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800"/>
              <a:buChar char="•"/>
              <a:defRPr>
                <a:solidFill>
                  <a:srgbClr val="00346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0" y="6464300"/>
            <a:ext cx="11353801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D9E"/>
              </a:buClr>
              <a:buSzPts val="2400"/>
              <a:buNone/>
              <a:defRPr sz="2400">
                <a:solidFill>
                  <a:srgbClr val="888D9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2000"/>
              <a:buNone/>
              <a:defRPr sz="2000">
                <a:solidFill>
                  <a:srgbClr val="888D9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800"/>
              <a:buNone/>
              <a:defRPr sz="1800">
                <a:solidFill>
                  <a:srgbClr val="888D9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E"/>
              </a:buClr>
              <a:buSzPts val="1600"/>
              <a:buNone/>
              <a:defRPr sz="1600">
                <a:solidFill>
                  <a:srgbClr val="888D9E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8199" y="5613400"/>
            <a:ext cx="11353801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02" y="6054090"/>
            <a:ext cx="7452995" cy="36322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888D9E"/>
                </a:solidFill>
              </a:defRPr>
            </a:lvl1pPr>
            <a:lvl2pPr lvl="1">
              <a:buNone/>
              <a:defRPr>
                <a:solidFill>
                  <a:srgbClr val="888D9E"/>
                </a:solidFill>
              </a:defRPr>
            </a:lvl2pPr>
            <a:lvl3pPr lvl="2">
              <a:buNone/>
              <a:defRPr>
                <a:solidFill>
                  <a:srgbClr val="888D9E"/>
                </a:solidFill>
              </a:defRPr>
            </a:lvl3pPr>
            <a:lvl4pPr lvl="3">
              <a:buNone/>
              <a:defRPr>
                <a:solidFill>
                  <a:srgbClr val="888D9E"/>
                </a:solidFill>
              </a:defRPr>
            </a:lvl4pPr>
            <a:lvl5pPr lvl="4">
              <a:buNone/>
              <a:defRPr>
                <a:solidFill>
                  <a:srgbClr val="888D9E"/>
                </a:solidFill>
              </a:defRPr>
            </a:lvl5pPr>
            <a:lvl6pPr lvl="5">
              <a:buNone/>
              <a:defRPr>
                <a:solidFill>
                  <a:srgbClr val="888D9E"/>
                </a:solidFill>
              </a:defRPr>
            </a:lvl6pPr>
            <a:lvl7pPr lvl="6">
              <a:buNone/>
              <a:defRPr>
                <a:solidFill>
                  <a:srgbClr val="888D9E"/>
                </a:solidFill>
              </a:defRPr>
            </a:lvl7pPr>
            <a:lvl8pPr lvl="7">
              <a:buNone/>
              <a:defRPr>
                <a:solidFill>
                  <a:srgbClr val="888D9E"/>
                </a:solidFill>
              </a:defRPr>
            </a:lvl8pPr>
            <a:lvl9pPr lvl="8">
              <a:buNone/>
              <a:defRPr>
                <a:solidFill>
                  <a:srgbClr val="888D9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01204" y="-55564"/>
            <a:ext cx="12345592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0034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1523999" y="1563290"/>
            <a:ext cx="9144000" cy="183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6000"/>
              <a:buFont typeface="Arial"/>
              <a:buNone/>
              <a:defRPr sz="6000" b="1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1523999" y="341034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38199" y="5613400"/>
            <a:ext cx="11353801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02" y="6054090"/>
            <a:ext cx="7452995" cy="3632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9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9944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6464300"/>
            <a:ext cx="11353801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299724" y="635486"/>
            <a:ext cx="45465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1465762" y="1566484"/>
            <a:ext cx="4548529" cy="302139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>
            <a:spLocks noGrp="1"/>
          </p:cNvSpPr>
          <p:nvPr>
            <p:ph type="pic" idx="4"/>
          </p:nvPr>
        </p:nvSpPr>
        <p:spPr>
          <a:xfrm>
            <a:off x="6299723" y="1566484"/>
            <a:ext cx="4548529" cy="3021397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>
            <a:spLocks noGrp="1"/>
          </p:cNvSpPr>
          <p:nvPr>
            <p:ph type="pic" idx="5"/>
          </p:nvPr>
        </p:nvSpPr>
        <p:spPr>
          <a:xfrm>
            <a:off x="1465762" y="4702587"/>
            <a:ext cx="2208167" cy="149383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>
            <a:spLocks noGrp="1"/>
          </p:cNvSpPr>
          <p:nvPr>
            <p:ph type="pic" idx="6"/>
          </p:nvPr>
        </p:nvSpPr>
        <p:spPr>
          <a:xfrm>
            <a:off x="3806124" y="4702587"/>
            <a:ext cx="2208167" cy="1493837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>
            <a:spLocks noGrp="1"/>
          </p:cNvSpPr>
          <p:nvPr>
            <p:ph type="pic" idx="7"/>
          </p:nvPr>
        </p:nvSpPr>
        <p:spPr>
          <a:xfrm>
            <a:off x="6297772" y="4702587"/>
            <a:ext cx="2208167" cy="149383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>
            <a:spLocks noGrp="1"/>
          </p:cNvSpPr>
          <p:nvPr>
            <p:ph type="pic" idx="8"/>
          </p:nvPr>
        </p:nvSpPr>
        <p:spPr>
          <a:xfrm>
            <a:off x="8638134" y="4702587"/>
            <a:ext cx="2208167" cy="1493837"/>
          </a:xfrm>
          <a:prstGeom prst="rect">
            <a:avLst/>
          </a:prstGeom>
          <a:noFill/>
          <a:ln>
            <a:noFill/>
          </a:ln>
        </p:spPr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197600" y="6464300"/>
            <a:ext cx="5994400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9944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46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003466"/>
                </a:solidFill>
              </a:defRPr>
            </a:lvl1pPr>
            <a:lvl2pPr lvl="1" algn="r">
              <a:buNone/>
              <a:defRPr sz="1300">
                <a:solidFill>
                  <a:srgbClr val="003466"/>
                </a:solidFill>
              </a:defRPr>
            </a:lvl2pPr>
            <a:lvl3pPr lvl="2" algn="r">
              <a:buNone/>
              <a:defRPr sz="1300">
                <a:solidFill>
                  <a:srgbClr val="003466"/>
                </a:solidFill>
              </a:defRPr>
            </a:lvl3pPr>
            <a:lvl4pPr lvl="3" algn="r">
              <a:buNone/>
              <a:defRPr sz="1300">
                <a:solidFill>
                  <a:srgbClr val="003466"/>
                </a:solidFill>
              </a:defRPr>
            </a:lvl4pPr>
            <a:lvl5pPr lvl="4" algn="r">
              <a:buNone/>
              <a:defRPr sz="1300">
                <a:solidFill>
                  <a:srgbClr val="003466"/>
                </a:solidFill>
              </a:defRPr>
            </a:lvl5pPr>
            <a:lvl6pPr lvl="5" algn="r">
              <a:buNone/>
              <a:defRPr sz="1300">
                <a:solidFill>
                  <a:srgbClr val="003466"/>
                </a:solidFill>
              </a:defRPr>
            </a:lvl6pPr>
            <a:lvl7pPr lvl="6" algn="r">
              <a:buNone/>
              <a:defRPr sz="1300">
                <a:solidFill>
                  <a:srgbClr val="003466"/>
                </a:solidFill>
              </a:defRPr>
            </a:lvl7pPr>
            <a:lvl8pPr lvl="7" algn="r">
              <a:buNone/>
              <a:defRPr sz="1300">
                <a:solidFill>
                  <a:srgbClr val="003466"/>
                </a:solidFill>
              </a:defRPr>
            </a:lvl8pPr>
            <a:lvl9pPr lvl="8" algn="r">
              <a:buNone/>
              <a:defRPr sz="1300">
                <a:solidFill>
                  <a:srgbClr val="0034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3foundation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sat.org/about_the_WellSAT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althyeatingresearch.org/research/conducting-a-large-scale-surveillance-of-public-school-environments-to-advance-wellness-related-practices-with-a-focus-on-rural-school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64398F-4C5C-CC2E-6589-6F00731EF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Examining School Wellness Policies &amp; Practices in Navajo Nation Schools: A Pilot Descriptive Study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B438E61-D498-FF64-7DEB-1B57D534E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Regina Eddie, PhD, RN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School of Nursing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B8A97-4E1F-7B1A-E2FD-FA24767C3D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E1E55-8CDB-5385-FC54-E3909AC5D3F0}"/>
              </a:ext>
            </a:extLst>
          </p:cNvPr>
          <p:cNvSpPr txBox="1"/>
          <p:nvPr/>
        </p:nvSpPr>
        <p:spPr>
          <a:xfrm>
            <a:off x="3049771" y="5104292"/>
            <a:ext cx="6092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cumin-pro"/>
              </a:rPr>
              <a:t>R</a:t>
            </a:r>
            <a:r>
              <a:rPr lang="en-US" b="0" i="0" dirty="0">
                <a:solidFill>
                  <a:schemeClr val="bg1"/>
                </a:solidFill>
                <a:effectLst/>
                <a:latin typeface="acumin-pro"/>
              </a:rPr>
              <a:t>esearch supported by Southwest Health Equity Research Collaborative at Northern Arizona University (U54MD012388)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7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     </a:t>
            </a:r>
            <a:r>
              <a:rPr lang="en-US" sz="2400" b="1" dirty="0" err="1"/>
              <a:t>WellSAT</a:t>
            </a:r>
            <a:r>
              <a:rPr lang="en-US" sz="2400" b="1" dirty="0"/>
              <a:t>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10</a:t>
            </a:fld>
            <a:endParaRPr sz="16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04B5B8-0E68-BBC3-9B6B-E6DAAE5DC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01338"/>
              </p:ext>
            </p:extLst>
          </p:nvPr>
        </p:nvGraphicFramePr>
        <p:xfrm>
          <a:off x="914401" y="2426408"/>
          <a:ext cx="9667461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04137">
                  <a:extLst>
                    <a:ext uri="{9D8B030D-6E8A-4147-A177-3AD203B41FA5}">
                      <a16:colId xmlns:a16="http://schemas.microsoft.com/office/drawing/2014/main" val="190387371"/>
                    </a:ext>
                  </a:extLst>
                </a:gridCol>
                <a:gridCol w="2921876">
                  <a:extLst>
                    <a:ext uri="{9D8B030D-6E8A-4147-A177-3AD203B41FA5}">
                      <a16:colId xmlns:a16="http://schemas.microsoft.com/office/drawing/2014/main" val="3255945649"/>
                    </a:ext>
                  </a:extLst>
                </a:gridCol>
                <a:gridCol w="2541448">
                  <a:extLst>
                    <a:ext uri="{9D8B030D-6E8A-4147-A177-3AD203B41FA5}">
                      <a16:colId xmlns:a16="http://schemas.microsoft.com/office/drawing/2014/main" val="2197185257"/>
                    </a:ext>
                  </a:extLst>
                </a:gridCol>
              </a:tblGrid>
              <a:tr h="133912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WellSAT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Policy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Mean Comprehensive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Score (N=5)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Mean Strength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Score (N=5)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8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Nutrition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8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School Meal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8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Nutrition Standards for All Other Foods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9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Physical Education/Activity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28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Wellness Promotion &amp;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7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Implementation, Evaluation &amp;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0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Overall Mean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7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1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sz="2400" b="1" dirty="0"/>
              <a:t>        Wellness Practices Survey Highlights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11</a:t>
            </a:fld>
            <a:endParaRPr sz="16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F56BD7-E413-3CD5-4EB6-CB932045D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19732"/>
              </p:ext>
            </p:extLst>
          </p:nvPr>
        </p:nvGraphicFramePr>
        <p:xfrm>
          <a:off x="635620" y="2102417"/>
          <a:ext cx="10773425" cy="4512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3425">
                  <a:extLst>
                    <a:ext uri="{9D8B030D-6E8A-4147-A177-3AD203B41FA5}">
                      <a16:colId xmlns:a16="http://schemas.microsoft.com/office/drawing/2014/main" val="517438535"/>
                    </a:ext>
                  </a:extLst>
                </a:gridCol>
              </a:tblGrid>
              <a:tr h="3767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School Nutrition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28134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All schools participate in the USDA School Breakfast Program &amp; NSLP; Universal free meals to students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48687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out of 5 schools indicate students have recess before lunch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42950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Of the 5 schools, food waste occurs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somewhat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in 3 schools and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not much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 2 schools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42312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Students or parents have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not been 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engaged in healthy eating strategies (i.e. Student taste tests, cooking demos/classes, newsletters)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4617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All schools (5) do not have vending machines available to elementary students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53447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out of 5 schools, teachers use candy as a reward for good academic performance and good behavior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62631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Of the 5 schools, policies on sugar-sweetened items </a:t>
                      </a:r>
                      <a:r>
                        <a:rPr lang="en-US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vary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- 1 school had no policy, 2 sweetened items discouraged and 2 prohibited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11091"/>
                  </a:ext>
                </a:extLst>
              </a:tr>
              <a:tr h="521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schools do not have a process to train on rules for fundraising and food/beverage sales at the schools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52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6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sz="2400" b="1" dirty="0"/>
              <a:t>       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12</a:t>
            </a:fld>
            <a:endParaRPr sz="16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F56BD7-E413-3CD5-4EB6-CB932045D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75255"/>
              </p:ext>
            </p:extLst>
          </p:nvPr>
        </p:nvGraphicFramePr>
        <p:xfrm>
          <a:off x="524109" y="1709263"/>
          <a:ext cx="10773425" cy="2650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3425">
                  <a:extLst>
                    <a:ext uri="{9D8B030D-6E8A-4147-A177-3AD203B41FA5}">
                      <a16:colId xmlns:a16="http://schemas.microsoft.com/office/drawing/2014/main" val="517438535"/>
                    </a:ext>
                  </a:extLst>
                </a:gridCol>
              </a:tblGrid>
              <a:tr h="3767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Physical Education &amp; Physical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28134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2 out of 5 schools have a certified PE teacher/specialist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48687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Average total number of minutes per day of recess for 3rd graders = 28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42950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No recess supervisors were trained specifically in strategies for encouraging students to be more physically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4617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Most schools (4-5) allow students to stay inside during recess for various reasons including poor behavior, library &amp; to complete homework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53447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9D45C82-2619-4783-5919-C44A7E075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22837"/>
              </p:ext>
            </p:extLst>
          </p:nvPr>
        </p:nvGraphicFramePr>
        <p:xfrm>
          <a:off x="524108" y="4587920"/>
          <a:ext cx="10773425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3425">
                  <a:extLst>
                    <a:ext uri="{9D8B030D-6E8A-4147-A177-3AD203B41FA5}">
                      <a16:colId xmlns:a16="http://schemas.microsoft.com/office/drawing/2014/main" val="517438535"/>
                    </a:ext>
                  </a:extLst>
                </a:gridCol>
              </a:tblGrid>
              <a:tr h="3767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Wellness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28134"/>
                  </a:ext>
                </a:extLst>
              </a:tr>
              <a:tr h="608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Only 2 out of 5 schools indicate one or more persons is responsible for implementing school wellness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48687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Frequency of school wellness team meetings vary across schools (ranging from never to 4 times a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42950"/>
                  </a:ext>
                </a:extLst>
              </a:tr>
              <a:tr h="352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3 out of 5 schools provided </a:t>
                      </a:r>
                      <a:r>
                        <a:rPr lang="en-US" sz="1800" b="1" i="1" dirty="0">
                          <a:solidFill>
                            <a:schemeClr val="dk1"/>
                          </a:solidFill>
                        </a:rPr>
                        <a:t>little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to </a:t>
                      </a:r>
                      <a:r>
                        <a:rPr lang="en-US" sz="1800" b="1" i="1" dirty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resources (training, equipment) for fostering a healthy school environment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4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9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/>
              <a:t>Key themes from Qualitative Interviews (in progress):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Challenges in eliciting teacher, staff and parent engagement in wellness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Professional development of staff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sz="2400" dirty="0"/>
              <a:t>“More training is needed of staff on wellness”; “We are very remote and we hardly have any resources to guide us”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“Teachers need training on what is healthy to give kids in the classroom”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Connection with cultural resources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“Having cultural resources such as elder are good for the students”</a:t>
            </a:r>
          </a:p>
          <a:p>
            <a:pPr marL="508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r>
              <a:rPr lang="en-US" sz="2400" b="1" dirty="0"/>
              <a:t>      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13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16109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ea typeface="Oswald"/>
                <a:cs typeface="Arial" panose="020B0604020202020204" pitchFamily="34" charset="0"/>
                <a:sym typeface="Oswald"/>
              </a:rPr>
              <a:t>Overall, findings clearly indicate schools on the Navajo Nation are in need of support; specifically, to ensure LWPs address recommended/required content and are written in strong, clear language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 err="1">
                <a:ea typeface="Oswald"/>
                <a:cs typeface="Arial" panose="020B0604020202020204" pitchFamily="34" charset="0"/>
                <a:sym typeface="Oswald"/>
              </a:rPr>
              <a:t>WellSAT</a:t>
            </a:r>
            <a:r>
              <a:rPr lang="en-US" sz="3500" dirty="0">
                <a:ea typeface="Oswald"/>
                <a:cs typeface="Arial" panose="020B0604020202020204" pitchFamily="34" charset="0"/>
                <a:sym typeface="Oswald"/>
              </a:rPr>
              <a:t> comprehensives scores were lower (missed policy content areas) in NS, PE, WP and Implementation &amp; Evaluation; Strength scores were lower across all categories &lt; 50 meaning policy written in vague, weak language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ea typeface="Oswald"/>
                <a:cs typeface="Arial" panose="020B0604020202020204" pitchFamily="34" charset="0"/>
                <a:sym typeface="Oswald"/>
              </a:rPr>
              <a:t>From a practice perspective, some strengths are free lunch served to all students; recess before lunch &amp; food waste not a significant problem.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ea typeface="Oswald"/>
                <a:cs typeface="Arial" panose="020B0604020202020204" pitchFamily="34" charset="0"/>
                <a:sym typeface="Oswald"/>
              </a:rPr>
              <a:t>Areas needing improvement: Explore opportunities to reduce snacks, sugar-sweetened items in schools (classrooms, fundraising) &amp; promote more physical activity are needed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ea typeface="Oswald"/>
                <a:cs typeface="Arial" panose="020B0604020202020204" pitchFamily="34" charset="0"/>
                <a:sym typeface="Oswald"/>
              </a:rPr>
              <a:t>Given the quality of wellness policies, can explain why schools are not implementing policies into practice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sz="2400" b="1" dirty="0"/>
              <a:t>      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14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0720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ea typeface="Oswald"/>
                <a:cs typeface="Arial" panose="020B0604020202020204" pitchFamily="34" charset="0"/>
                <a:sym typeface="Oswald"/>
              </a:rPr>
              <a:t>Implement study on larger scale</a:t>
            </a:r>
          </a:p>
          <a:p>
            <a:r>
              <a:rPr lang="en-US" sz="2400" dirty="0">
                <a:ea typeface="Oswald"/>
                <a:cs typeface="Arial" panose="020B0604020202020204" pitchFamily="34" charset="0"/>
                <a:sym typeface="Oswald"/>
              </a:rPr>
              <a:t>Explore opportunities to understand school board, community and tribal     government involvement in school wellness</a:t>
            </a:r>
          </a:p>
          <a:p>
            <a:r>
              <a:rPr lang="en-US" sz="2400" dirty="0">
                <a:ea typeface="Oswald"/>
                <a:cs typeface="Arial" panose="020B0604020202020204" pitchFamily="34" charset="0"/>
                <a:sym typeface="Oswald"/>
              </a:rPr>
              <a:t>Explore integration of culturally-tailored practices in LWPs</a:t>
            </a:r>
          </a:p>
          <a:p>
            <a:r>
              <a:rPr lang="en-US" sz="2400" dirty="0">
                <a:ea typeface="Oswald"/>
                <a:cs typeface="Arial" panose="020B0604020202020204" pitchFamily="34" charset="0"/>
                <a:sym typeface="Oswald"/>
              </a:rPr>
              <a:t>Explore ways to engage teachers, staff, and parents in school wellness</a:t>
            </a:r>
          </a:p>
          <a:p>
            <a:endParaRPr lang="en-US" sz="2400" dirty="0">
              <a:ea typeface="Oswald"/>
              <a:cs typeface="Arial" panose="020B0604020202020204" pitchFamily="34" charset="0"/>
              <a:sym typeface="Oswald"/>
            </a:endParaRPr>
          </a:p>
          <a:p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sz="2400" b="1" dirty="0"/>
              <a:t>      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Implications/Future Research</a:t>
            </a:r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15</a:t>
            </a:fld>
            <a:endParaRPr sz="1600"/>
          </a:p>
        </p:txBody>
      </p:sp>
      <p:pic>
        <p:nvPicPr>
          <p:cNvPr id="7" name="Google Shape;103;p14">
            <a:extLst>
              <a:ext uri="{FF2B5EF4-FFF2-40B4-BE49-F238E27FC236}">
                <a16:creationId xmlns:a16="http://schemas.microsoft.com/office/drawing/2014/main" id="{FC95ED31-8CDE-23CF-B418-F5039CD802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930" y="3768416"/>
            <a:ext cx="2730000" cy="29664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4">
            <a:extLst>
              <a:ext uri="{FF2B5EF4-FFF2-40B4-BE49-F238E27FC236}">
                <a16:creationId xmlns:a16="http://schemas.microsoft.com/office/drawing/2014/main" id="{CEB4FA5D-3B0C-E003-F9B8-8793E42A1941}"/>
              </a:ext>
            </a:extLst>
          </p:cNvPr>
          <p:cNvSpPr txBox="1"/>
          <p:nvPr/>
        </p:nvSpPr>
        <p:spPr>
          <a:xfrm>
            <a:off x="8017879" y="4670704"/>
            <a:ext cx="273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sng" dirty="0">
                <a:solidFill>
                  <a:schemeClr val="hlink"/>
                </a:solidFill>
                <a:hlinkClick r:id="rId4"/>
              </a:rPr>
              <a:t>Courtesy of the NB3 Foundation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62505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ctrTitle"/>
          </p:nvPr>
        </p:nvSpPr>
        <p:spPr>
          <a:xfrm>
            <a:off x="461700" y="2338075"/>
            <a:ext cx="109473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11111"/>
              <a:buFont typeface="Arial"/>
              <a:buNone/>
            </a:pPr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- Questions - </a:t>
            </a:r>
            <a:endParaRPr dirty="0"/>
          </a:p>
        </p:txBody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16</a:t>
            </a:fld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11360700" cy="479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Bullock, A., Sheff, K., Moore, K., &amp; Manson, S. (2017). Obesity and overweight in American Indian and Alaska Native children. 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Public Health, 107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(9), 1502- 1507.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Ogden, C., Carroll, M., Lawman, H., Fryar, C.,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Kruszon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-Moran, D., Kit, B., &amp;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Flegal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(2016). Trends in obesity prevalence among children and adolescents in the United States, 1988 – 1994 through 2013-2014.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JAMA, 315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(21), 2292–2299.Wann, T., Hayes, L.,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Marshment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G., Marcum, C., Meiklejohn, M., &amp;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Branscum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(2015). Native American childhood obesity prevention interventions: a systematic review.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 Children and Youth Studies, 10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(2),118-130.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Rodney, L.,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Aytur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Davis, T.,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Eyler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Evenson, K.,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Chriqui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Cradock, A., Goins, K.,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Brownson, R. (2013). Policy, systems, and environmental approaches for obesity prevention; A framework to inform local and state action.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Public Health Management Practice, 19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S23-S33.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Swinburn, B. (2008). Obesity prevention: the role of policies, laws and regulation.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New Zealand Health Policy, 5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1-7.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Ohri-Vachaspati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DeWeese, R., Crespo, N., &amp; Todd, M. (2018). The relative contribution of layers of the Social Ecological Model to childhood obesity.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Nutrition, 18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(11), 2055-2066.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Townsend, N., &amp; Foster, C. (2013). Developing and applying a socio-ecological model to the promotion of healthy eating in school.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Nutrition, 16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(6), 1101-1108.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Welker, E., Lott, M., &amp; Story, M. (2016). The school food environment and obesity prevention: Progress over the last decade.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Obesity Reports, 5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145-155.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Nutrition and WIC Reauthorization Act of 2004, P.L. 108-265 (2004).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Law 111–296, the Healthy, Hunger-Free Kids Act of 2010, Dec. 13, 2010.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Meendering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Kranz, E.,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Shafrath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McCormack, L. (2016). Bigger????Better: The comprehensiveness and strength of school wellness policies varies by school district size.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School Health, 86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(9), 653-659.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Turgeon, B. (2013). A district wellness policy: The gap between policy and practice.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Education and Learning, 2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26-38.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Harvey, S.,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Markenson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&amp; Gibson, C. (2018).  Assessing school wellness policies and identifying priorities for action: Results of a bi-state evaluation.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School Health, 88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359-369. 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Lucarelli, J.,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Alaimo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Belansky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E., Miles, R., Kelleher, D…Liu, H. (2015). Little association between wellness policies and school-reported nutrition practices.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Promotion Practice, 16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193-201.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WellSAT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3.0. About the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WellSAT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</a:t>
            </a:r>
            <a:r>
              <a:rPr lang="en-US" sz="1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https://www.wellsat.org/about_the_WellSAT.aspx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Turner, L. (2019).  Elementary School Wellness Practices Project.  Retrieved from: </a:t>
            </a:r>
            <a:r>
              <a:rPr lang="en-US" sz="1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https://healthyeatingresearch.org/research/conducting-a-large-scale-surveillance-of-public-school-environments-to-advance-wellness-related-practices-with-a-focus-on-rural-schools/</a:t>
            </a:r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Navajo Times (2021). 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Diné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enrolled population increases. https://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navajotimes.com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reznews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/dine-enrolled-population-increases-to-399494/</a:t>
            </a:r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795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30"/>
              <a:buNone/>
            </a:pPr>
            <a:endParaRPr sz="1430" dirty="0"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/>
              <a:t>    </a:t>
            </a:r>
            <a:fld id="{00000000-1234-1234-1234-123412341234}" type="slidenum">
              <a:rPr lang="en-US" sz="1600"/>
              <a:t>17</a:t>
            </a:fld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2B977-8B93-8656-6AEC-D4C2E3CF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spcBef>
                <a:spcPts val="0"/>
              </a:spcBef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Obesity and overweight continues to be a persistent and serious health problem among American Indian (AI) children &amp; youth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Recent study found AI/AN children, ages 2-19 years, experience higher prevalence of obesity compared to their U.S. counterparts</a:t>
            </a:r>
            <a:r>
              <a:rPr lang="en-US" sz="2400" baseline="30000" dirty="0"/>
              <a:t>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dk1"/>
                </a:solidFill>
              </a:rPr>
              <a:t>~30% and 17% respectively)</a:t>
            </a:r>
            <a:r>
              <a:rPr lang="en-US" sz="2400" baseline="30000" dirty="0">
                <a:solidFill>
                  <a:schemeClr val="dk1"/>
                </a:solidFill>
              </a:rPr>
              <a:t>1,2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 date, few studies in AI communities have had relative impact on health behaviors and knowledge, psychosocial, and no significant change on BMI and weight status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Broad approaches to obesity prevention that consider policy and environmental contexts have potential for greater impact vs. approaches that target individual behavior changes</a:t>
            </a:r>
            <a:r>
              <a:rPr lang="en-US" sz="2400" baseline="30000" dirty="0">
                <a:solidFill>
                  <a:schemeClr val="tx1"/>
                </a:solidFill>
              </a:rPr>
              <a:t>4,5</a:t>
            </a:r>
            <a:endParaRPr lang="en-US" sz="2000" baseline="30000" dirty="0">
              <a:solidFill>
                <a:schemeClr val="tx1"/>
              </a:solidFill>
            </a:endParaRPr>
          </a:p>
          <a:p>
            <a:pPr marL="571500" lvl="1" indent="0">
              <a:buNone/>
            </a:pPr>
            <a:endParaRPr lang="en-US" sz="2400" baseline="30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21371"/>
            <a:ext cx="9667461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00000"/>
              <a:buFont typeface="Arial"/>
              <a:buNone/>
            </a:pPr>
            <a:r>
              <a:rPr lang="en-US" dirty="0"/>
              <a:t> Background </a:t>
            </a:r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2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0186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0" y="2865832"/>
            <a:ext cx="6219050" cy="39921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Background 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smtClean="0"/>
              <a:t>3</a:t>
            </a:fld>
            <a:endParaRPr lang="en-US" sz="16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27088C-0272-CE6A-16BD-7015FF366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006819"/>
              </p:ext>
            </p:extLst>
          </p:nvPr>
        </p:nvGraphicFramePr>
        <p:xfrm>
          <a:off x="3201786" y="1779753"/>
          <a:ext cx="5092208" cy="477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5A82F9-ADCC-FBF8-5D57-6396B8BAD1BA}"/>
              </a:ext>
            </a:extLst>
          </p:cNvPr>
          <p:cNvSpPr txBox="1"/>
          <p:nvPr/>
        </p:nvSpPr>
        <p:spPr>
          <a:xfrm>
            <a:off x="7908182" y="6396402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(Modified Townsend &amp; Foster, 2013)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616FE-37EA-4A59-DD87-29D9DB361933}"/>
              </a:ext>
            </a:extLst>
          </p:cNvPr>
          <p:cNvSpPr txBox="1"/>
          <p:nvPr/>
        </p:nvSpPr>
        <p:spPr>
          <a:xfrm>
            <a:off x="324815" y="1779754"/>
            <a:ext cx="3268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</a:rPr>
              <a:t>Obesity is a complex and multi-faceted health problem</a:t>
            </a:r>
            <a:r>
              <a:rPr lang="en-US" sz="2200" baseline="30000" dirty="0">
                <a:solidFill>
                  <a:schemeClr val="tx1"/>
                </a:solidFill>
              </a:rPr>
              <a:t>6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1A9BA-4220-FB92-FD99-9105C0D9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8" y="2989477"/>
            <a:ext cx="2439243" cy="15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School Lunch Program | Food and Nutrition Service">
            <a:extLst>
              <a:ext uri="{FF2B5EF4-FFF2-40B4-BE49-F238E27FC236}">
                <a16:creationId xmlns:a16="http://schemas.microsoft.com/office/drawing/2014/main" id="{28077876-6056-70D5-9529-92A74945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58" y="1570182"/>
            <a:ext cx="1439414" cy="9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healthy food. Cartoon junk food with hot dog... - Stock Illustration  [88605112] - PIXTA">
            <a:extLst>
              <a:ext uri="{FF2B5EF4-FFF2-40B4-BE49-F238E27FC236}">
                <a16:creationId xmlns:a16="http://schemas.microsoft.com/office/drawing/2014/main" id="{3CB8B99E-D1DE-C39F-8766-C63E6A38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34" y="5666772"/>
            <a:ext cx="1494992" cy="11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05 X 767 1 - Poverty And Education Clip Art - Free Transparent PNG  Download - PNGkey">
            <a:extLst>
              <a:ext uri="{FF2B5EF4-FFF2-40B4-BE49-F238E27FC236}">
                <a16:creationId xmlns:a16="http://schemas.microsoft.com/office/drawing/2014/main" id="{6EE642D8-1E85-886D-C2D6-068FC402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57" y="4681306"/>
            <a:ext cx="1788183" cy="15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ols address plate waste using best practices | Unearthed">
            <a:extLst>
              <a:ext uri="{FF2B5EF4-FFF2-40B4-BE49-F238E27FC236}">
                <a16:creationId xmlns:a16="http://schemas.microsoft.com/office/drawing/2014/main" id="{2DFED8B9-2664-276E-4E40-5D1771FF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52" y="2944119"/>
            <a:ext cx="1791990" cy="13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8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2B977-8B93-8656-6AEC-D4C2E3CF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spcBef>
                <a:spcPts val="0"/>
              </a:spcBef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466"/>
                </a:solidFill>
              </a:rPr>
              <a:t>Schools are a prime environment for obesity prevention – children spend extended time in school, consume up to 50% daily food intake, PA opportunities</a:t>
            </a:r>
            <a:r>
              <a:rPr lang="en-US" sz="2400" baseline="30000" dirty="0">
                <a:solidFill>
                  <a:srgbClr val="003466"/>
                </a:solidFill>
              </a:rPr>
              <a:t>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466"/>
                </a:solidFill>
              </a:rPr>
              <a:t>Schools are mandated by federal policies (Child Nutrition and WIC Reauthorization Act of 2004; Healthy Hunger Free Kids Act of 2010) </a:t>
            </a:r>
            <a:r>
              <a:rPr lang="en-US" sz="2400" dirty="0">
                <a:solidFill>
                  <a:schemeClr val="tx1"/>
                </a:solidFill>
              </a:rPr>
              <a:t>to adopt and implement a Local Wellness Policy (LWP)</a:t>
            </a:r>
            <a:r>
              <a:rPr lang="en-US" sz="2400" baseline="30000" dirty="0">
                <a:solidFill>
                  <a:schemeClr val="tx1"/>
                </a:solidFill>
              </a:rPr>
              <a:t>9,10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Studies suggest LWPs enhanced healthy food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options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schools, reduced  access to low nutrient foods; other schools had underdeveloped, vague written policies; despite strong written LWPs in place, school encountered challenges implementation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11-14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While such extensive wellness policy research has been conducted, to date, Tribal specific data are lacking</a:t>
            </a:r>
          </a:p>
          <a:p>
            <a:pPr marL="571500" lvl="1" indent="0">
              <a:buNone/>
            </a:pPr>
            <a:endParaRPr lang="en-US" sz="2400" baseline="30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21371"/>
            <a:ext cx="9667461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00000"/>
              <a:buFont typeface="Arial"/>
              <a:buNone/>
            </a:pPr>
            <a:r>
              <a:rPr lang="en-US" dirty="0"/>
              <a:t> Background </a:t>
            </a:r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4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46729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2B977-8B93-8656-6AEC-D4C2E3CFF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spcBef>
                <a:spcPts val="0"/>
              </a:spcBef>
              <a:buNone/>
            </a:pPr>
            <a:r>
              <a:rPr lang="en-US" sz="2400" b="1" dirty="0"/>
              <a:t>Navajo Nation School Wellness Policies &amp; Practices Project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Purpose: </a:t>
            </a:r>
            <a:r>
              <a:rPr lang="en-US" dirty="0">
                <a:solidFill>
                  <a:schemeClr val="dk1"/>
                </a:solidFill>
              </a:rPr>
              <a:t>To examine the quality of school wellness policies and practices that support healthy behaviors among children and youth in Navajo Nation schools</a:t>
            </a:r>
            <a:endParaRPr lang="en-US" sz="2400" dirty="0">
              <a:solidFill>
                <a:schemeClr val="dk1"/>
              </a:solidFill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Study Aims:</a:t>
            </a:r>
          </a:p>
          <a:p>
            <a:pPr marL="10287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Determine the prevalence and quality of school wellness policies (LWPs) related to nutrition and physical activity using an established metric, the Wellness School Assessment tool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WellSAT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3.0) </a:t>
            </a:r>
          </a:p>
          <a:p>
            <a:pPr marL="10287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Describe school-level practices associated with student nutrition and physical activity using an existing quantitative survey instrument</a:t>
            </a:r>
          </a:p>
          <a:p>
            <a:pPr marL="10287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Identify determinants and mechanisms that facilitate or hinder implementation of wellness practices and policies using qualitative methods</a:t>
            </a:r>
            <a:endParaRPr lang="en-US" sz="2200" dirty="0">
              <a:solidFill>
                <a:srgbClr val="002060"/>
              </a:solidFill>
            </a:endParaRPr>
          </a:p>
          <a:p>
            <a:pPr marL="1028700" lvl="2" indent="0">
              <a:buNone/>
            </a:pP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485900" lvl="2" indent="-457200">
              <a:buFont typeface="+mj-lt"/>
              <a:buAutoNum type="arabicParenR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lvl="1" indent="0">
              <a:buNone/>
            </a:pPr>
            <a:endParaRPr lang="en-US" sz="2400" baseline="30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21371"/>
            <a:ext cx="9667461" cy="97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00000"/>
              <a:buFont typeface="Arial"/>
              <a:buNone/>
            </a:pPr>
            <a:r>
              <a:rPr lang="en-US" dirty="0"/>
              <a:t> Project Description</a:t>
            </a:r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5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69289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7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  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44374" y="1771988"/>
            <a:ext cx="7647720" cy="426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r>
              <a:rPr lang="en-US" sz="2400" b="1" dirty="0">
                <a:solidFill>
                  <a:schemeClr val="dk1"/>
                </a:solidFill>
              </a:rPr>
              <a:t>Setting:</a:t>
            </a:r>
            <a:r>
              <a:rPr lang="en-US" sz="2200" dirty="0">
                <a:solidFill>
                  <a:schemeClr val="dk1"/>
                </a:solidFill>
              </a:rPr>
              <a:t> Navajo Nation is largest AI reservation, predominantly rural located in Southwest region of the U.S.; Largest AI tribe with more than 400,000 tribal members</a:t>
            </a:r>
            <a:r>
              <a:rPr lang="en-US" sz="2200" baseline="30000" dirty="0">
                <a:solidFill>
                  <a:schemeClr val="dk1"/>
                </a:solidFill>
              </a:rPr>
              <a:t>17</a:t>
            </a:r>
            <a:r>
              <a:rPr lang="en-US" sz="2200" b="1" dirty="0">
                <a:solidFill>
                  <a:schemeClr val="dk1"/>
                </a:solidFill>
              </a:rPr>
              <a:t> </a:t>
            </a:r>
          </a:p>
          <a:p>
            <a:pPr marL="889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r>
              <a:rPr lang="en-US" sz="2400" b="1" dirty="0">
                <a:solidFill>
                  <a:schemeClr val="dk1"/>
                </a:solidFill>
              </a:rPr>
              <a:t>Study Design: </a:t>
            </a:r>
            <a:r>
              <a:rPr lang="en-US" sz="2200" dirty="0">
                <a:solidFill>
                  <a:schemeClr val="tx1"/>
                </a:solidFill>
              </a:rPr>
              <a:t>Mixed methods study approach with QUAL and QUAN methodologies</a:t>
            </a:r>
            <a:endParaRPr lang="en-US" sz="2200" b="1" dirty="0">
              <a:solidFill>
                <a:schemeClr val="dk1"/>
              </a:solidFill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r>
              <a:rPr lang="en-US" sz="2400" b="1" dirty="0">
                <a:solidFill>
                  <a:schemeClr val="dk1"/>
                </a:solidFill>
              </a:rPr>
              <a:t>Sampling: </a:t>
            </a:r>
            <a:r>
              <a:rPr lang="en-US" sz="2200" dirty="0">
                <a:solidFill>
                  <a:schemeClr val="dk1"/>
                </a:solidFill>
              </a:rPr>
              <a:t>During </a:t>
            </a:r>
            <a:r>
              <a:rPr lang="en-US" sz="2200" dirty="0">
                <a:solidFill>
                  <a:schemeClr val="tx1"/>
                </a:solidFill>
              </a:rPr>
              <a:t>SY 2020 – 2021, a convenience sample of 5 elementary/middle schools were recruited for study (N= 4 tribally controlled grant schools and 1 off-reservation school)</a:t>
            </a:r>
            <a:endParaRPr lang="en-US" sz="2400" b="1" dirty="0">
              <a:solidFill>
                <a:schemeClr val="dk1"/>
              </a:solidFill>
            </a:endParaRPr>
          </a:p>
          <a:p>
            <a:pPr marL="889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88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6</a:t>
            </a:fld>
            <a:endParaRPr sz="16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0B8D7B-4535-021A-FBF8-5CBAFE45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72" y="2029324"/>
            <a:ext cx="3865156" cy="24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A1969-D0B9-528A-23EB-6EFD0C7DFDA8}"/>
              </a:ext>
            </a:extLst>
          </p:cNvPr>
          <p:cNvSpPr txBox="1"/>
          <p:nvPr/>
        </p:nvSpPr>
        <p:spPr>
          <a:xfrm>
            <a:off x="8176247" y="4764140"/>
            <a:ext cx="3762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Source: https://</a:t>
            </a:r>
            <a:r>
              <a:rPr lang="en-US" sz="1000" dirty="0" err="1">
                <a:solidFill>
                  <a:schemeClr val="tx1"/>
                </a:solidFill>
              </a:rPr>
              <a:t>navajobusiness.com</a:t>
            </a:r>
            <a:r>
              <a:rPr lang="en-US" sz="1000" dirty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fastFacts</a:t>
            </a:r>
            <a:r>
              <a:rPr lang="en-US" sz="1000" dirty="0">
                <a:solidFill>
                  <a:schemeClr val="tx1"/>
                </a:solidFill>
              </a:rPr>
              <a:t>/</a:t>
            </a:r>
            <a:r>
              <a:rPr lang="en-US" sz="1000" dirty="0" err="1">
                <a:solidFill>
                  <a:schemeClr val="tx1"/>
                </a:solidFill>
              </a:rPr>
              <a:t>LocationMap.htm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7</a:t>
            </a:fld>
            <a:endParaRPr sz="16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269DA-C4E2-B526-F9E5-B4D773A8D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     Measures/Instruments</a:t>
            </a:r>
          </a:p>
          <a:p>
            <a:pPr marL="1422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200" b="1" i="1" dirty="0" err="1">
                <a:solidFill>
                  <a:schemeClr val="tx1"/>
                </a:solidFill>
              </a:rPr>
              <a:t>WellSAT</a:t>
            </a:r>
            <a:r>
              <a:rPr lang="en-US" sz="2200" b="1" i="1" dirty="0">
                <a:solidFill>
                  <a:schemeClr val="tx1"/>
                </a:solidFill>
              </a:rPr>
              <a:t> 3.0 </a:t>
            </a:r>
            <a:r>
              <a:rPr lang="en-US" sz="2200" dirty="0">
                <a:solidFill>
                  <a:schemeClr val="tx1"/>
                </a:solidFill>
              </a:rPr>
              <a:t>is a 67- policy item standardized online assessment tool used to rate the strength and comprehensiveness of LWPs in 6 sections: </a:t>
            </a:r>
            <a:r>
              <a:rPr lang="en-US" sz="2200" i="1" dirty="0">
                <a:solidFill>
                  <a:schemeClr val="tx1"/>
                </a:solidFill>
              </a:rPr>
              <a:t>Nutrition Education, School Meal Standards, Other Competitive Food Standards, PE &amp; PA, Wellness Promotion &amp; Marketing, Implementation &amp; Evaluation</a:t>
            </a:r>
            <a:r>
              <a:rPr lang="en-US" sz="2200" baseline="30000" dirty="0">
                <a:solidFill>
                  <a:schemeClr val="tx1"/>
                </a:solidFill>
              </a:rPr>
              <a:t>15</a:t>
            </a:r>
          </a:p>
          <a:p>
            <a:pPr marL="18796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Each policy item subjectively scored a </a:t>
            </a:r>
            <a:r>
              <a:rPr lang="en-US" b="1" i="1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i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; 0 indicates no mention of policy item; 1 represents item is mentioned in weak/vague language; 2 indicates strong, clear policy item</a:t>
            </a:r>
          </a:p>
          <a:p>
            <a:pPr marL="18796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 comprehensive score is calculated </a:t>
            </a:r>
          </a:p>
          <a:p>
            <a:pPr marL="1879600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Examples of language are provided for each policy item to assist in the scoring 	 	 process. Tool provides a score from 1-100. Should not interpreted like a letter grade</a:t>
            </a:r>
          </a:p>
          <a:p>
            <a:pPr marL="142240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200" b="1" i="1" dirty="0">
                <a:solidFill>
                  <a:schemeClr val="tx1"/>
                </a:solidFill>
              </a:rPr>
              <a:t>Wellness School Practices Survey </a:t>
            </a:r>
            <a:r>
              <a:rPr lang="en-US" sz="2200" dirty="0">
                <a:solidFill>
                  <a:schemeClr val="tx1"/>
                </a:solidFill>
              </a:rPr>
              <a:t>is a 61-item reliable and valid survey with question to 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examine physical education, physical activity, school nutrition practices and wellness policies</a:t>
            </a:r>
            <a:r>
              <a:rPr lang="en-US" sz="2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</a:t>
            </a:r>
            <a:endParaRPr lang="en-US" sz="2200" baseline="30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91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C7DCE0-8555-A2CF-3228-08127602F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Study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	Procedures</a:t>
            </a: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00000"/>
              <a:buFont typeface="Arial"/>
              <a:buNone/>
            </a:pPr>
            <a:r>
              <a:rPr lang="en-US" dirty="0"/>
              <a:t> Methods</a:t>
            </a:r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8</a:t>
            </a:fld>
            <a:endParaRPr sz="16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A13860-1E4E-B775-68D7-F0E65FD7C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475569"/>
              </p:ext>
            </p:extLst>
          </p:nvPr>
        </p:nvGraphicFramePr>
        <p:xfrm>
          <a:off x="3382409" y="1723541"/>
          <a:ext cx="7830208" cy="486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46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D1F48-17A0-EF01-9C74-E1FABA414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     Data Analysis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tandard descriptive statistics were used across measures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WellSAT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mean scores calculated for each of the six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WellSAT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categories for each school; and overall mean scores performed across 5 schools by each category and overall comprehensiveness and strength score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Wellness Practices Survey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s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tandard descriptive procedures (means, frequencies, percentages)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calculated for survey data across 5 schools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</a:rPr>
              <a:t>Semi-structured interviews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: Interview data transcribed verbatim; initial data reviewed and explored; created codes and further refined code into meaningful data and themes </a:t>
            </a:r>
          </a:p>
          <a:p>
            <a:pPr lvl="1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lvl="1" indent="0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2200"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ct val="100000"/>
              <a:buFont typeface="Arial"/>
              <a:buNone/>
            </a:pPr>
            <a:r>
              <a:rPr lang="en-US" dirty="0"/>
              <a:t> Methods</a:t>
            </a:r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/>
              <a:t>9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4502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rgbClr val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18589</TotalTime>
  <Words>2179</Words>
  <Application>Microsoft Office PowerPoint</Application>
  <PresentationFormat>Widescreen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acumin-pro</vt:lpstr>
      <vt:lpstr>Arial</vt:lpstr>
      <vt:lpstr>Calibri</vt:lpstr>
      <vt:lpstr>Oswald</vt:lpstr>
      <vt:lpstr>Times New Roman</vt:lpstr>
      <vt:lpstr>Office Theme</vt:lpstr>
      <vt:lpstr>Examining School Wellness Policies &amp; Practices in Navajo Nation Schools: A Pilot Descriptive Study </vt:lpstr>
      <vt:lpstr> Background </vt:lpstr>
      <vt:lpstr>Background </vt:lpstr>
      <vt:lpstr> Background </vt:lpstr>
      <vt:lpstr> Project Description</vt:lpstr>
      <vt:lpstr>Methods  </vt:lpstr>
      <vt:lpstr>Methods</vt:lpstr>
      <vt:lpstr> Methods</vt:lpstr>
      <vt:lpstr> Methods</vt:lpstr>
      <vt:lpstr>Results</vt:lpstr>
      <vt:lpstr>Results</vt:lpstr>
      <vt:lpstr>Results</vt:lpstr>
      <vt:lpstr>Results</vt:lpstr>
      <vt:lpstr>Conclusion</vt:lpstr>
      <vt:lpstr>Implications/Future Research</vt:lpstr>
      <vt:lpstr>Thank you!  - Questions -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School Wellness Policies &amp; Practices in Navajo Nation Schools</dc:title>
  <dc:creator>Exec NRO IRB</dc:creator>
  <cp:lastModifiedBy>Exec NRO IRB</cp:lastModifiedBy>
  <cp:revision>52</cp:revision>
  <dcterms:modified xsi:type="dcterms:W3CDTF">2022-11-16T16:20:21Z</dcterms:modified>
</cp:coreProperties>
</file>